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78" r:id="rId3"/>
    <p:sldId id="257" r:id="rId4"/>
    <p:sldId id="259" r:id="rId5"/>
    <p:sldId id="260" r:id="rId6"/>
    <p:sldId id="258" r:id="rId7"/>
    <p:sldId id="261" r:id="rId8"/>
    <p:sldId id="262" r:id="rId9"/>
    <p:sldId id="264" r:id="rId10"/>
    <p:sldId id="265" r:id="rId11"/>
    <p:sldId id="266" r:id="rId12"/>
    <p:sldId id="277" r:id="rId13"/>
    <p:sldId id="267" r:id="rId14"/>
    <p:sldId id="272" r:id="rId15"/>
    <p:sldId id="279" r:id="rId16"/>
    <p:sldId id="280" r:id="rId17"/>
    <p:sldId id="281" r:id="rId18"/>
    <p:sldId id="282" r:id="rId19"/>
    <p:sldId id="271" r:id="rId20"/>
    <p:sldId id="283" r:id="rId21"/>
    <p:sldId id="284" r:id="rId22"/>
    <p:sldId id="275" r:id="rId23"/>
    <p:sldId id="274" r:id="rId24"/>
    <p:sldId id="285" r:id="rId25"/>
    <p:sldId id="286" r:id="rId26"/>
    <p:sldId id="287" r:id="rId27"/>
    <p:sldId id="276"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K7lX1YkM0Ukogdo/0QmaOjUXV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9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9CA970-E615-4BFA-BDD1-C85E7C0705B1}" v="36" dt="2023-11-27T16:45:39.7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2" d="100"/>
          <a:sy n="42" d="100"/>
        </p:scale>
        <p:origin x="65" y="55"/>
      </p:cViewPr>
      <p:guideLst/>
    </p:cSldViewPr>
  </p:slideViewPr>
  <p:notesTextViewPr>
    <p:cViewPr>
      <p:scale>
        <a:sx n="20" d="100"/>
        <a:sy n="20" d="100"/>
      </p:scale>
      <p:origin x="0" y="0"/>
    </p:cViewPr>
  </p:notesTextViewPr>
  <p:sorterViewPr>
    <p:cViewPr>
      <p:scale>
        <a:sx n="21567" d="40000"/>
        <a:sy n="21567" d="40000"/>
      </p:scale>
      <p:origin x="0" y="-252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
        <p:nvSpPr>
          <p:cNvPr id="176" name="Google Shape;17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7" name="Google Shape;17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
        <p:nvSpPr>
          <p:cNvPr id="184" name="Google Shape;18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5" name="Google Shape;18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
        <p:nvSpPr>
          <p:cNvPr id="184" name="Google Shape;18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5" name="Google Shape;18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7060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6367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2" name="Google Shape;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3133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2" name="Google Shape;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2829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2" name="Google Shape;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0588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0020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2" name="Google Shape;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2839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2" name="Google Shape;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0287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2" name="Google Shape;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5827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2" name="Google Shape;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2729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2" name="Google Shape;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4432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4" name="Google Shape;25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aee6336bf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g1aee6336bf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aee6336bf8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7" name="Google Shape;127;g1aee6336bf8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4" name="Google Shape;13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
        <p:nvSpPr>
          <p:cNvPr id="168" name="Google Shape;16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4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4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Diagram or Organization Chart" type="dgm">
  <p:cSld name="DIAGRAM">
    <p:spTree>
      <p:nvGrpSpPr>
        <p:cNvPr id="1" name="Shape 21"/>
        <p:cNvGrpSpPr/>
        <p:nvPr/>
      </p:nvGrpSpPr>
      <p:grpSpPr>
        <a:xfrm>
          <a:off x="0" y="0"/>
          <a:ext cx="0" cy="0"/>
          <a:chOff x="0" y="0"/>
          <a:chExt cx="0" cy="0"/>
        </a:xfrm>
      </p:grpSpPr>
      <p:sp>
        <p:nvSpPr>
          <p:cNvPr id="22" name="Google Shape;22;p3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4"/>
          <p:cNvSpPr>
            <a:spLocks noGrp="1"/>
          </p:cNvSpPr>
          <p:nvPr>
            <p:ph type="dgm" idx="2"/>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34"/>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4"/>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4"/>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Calibri"/>
                <a:ea typeface="Calibri"/>
                <a:cs typeface="Calibri"/>
                <a:sym typeface="Calibri"/>
              </a:defRPr>
            </a:lvl1pPr>
            <a:lvl2pPr marL="0" lvl="1" indent="0" algn="r">
              <a:spcBef>
                <a:spcPts val="0"/>
              </a:spcBef>
              <a:buNone/>
              <a:defRPr sz="1200">
                <a:solidFill>
                  <a:srgbClr val="888888"/>
                </a:solidFill>
                <a:latin typeface="Calibri"/>
                <a:ea typeface="Calibri"/>
                <a:cs typeface="Calibri"/>
                <a:sym typeface="Calibri"/>
              </a:defRPr>
            </a:lvl2pPr>
            <a:lvl3pPr marL="0" lvl="2" indent="0" algn="r">
              <a:spcBef>
                <a:spcPts val="0"/>
              </a:spcBef>
              <a:buNone/>
              <a:defRPr sz="1200">
                <a:solidFill>
                  <a:srgbClr val="888888"/>
                </a:solidFill>
                <a:latin typeface="Calibri"/>
                <a:ea typeface="Calibri"/>
                <a:cs typeface="Calibri"/>
                <a:sym typeface="Calibri"/>
              </a:defRPr>
            </a:lvl3pPr>
            <a:lvl4pPr marL="0" lvl="3" indent="0" algn="r">
              <a:spcBef>
                <a:spcPts val="0"/>
              </a:spcBef>
              <a:buNone/>
              <a:defRPr sz="1200">
                <a:solidFill>
                  <a:srgbClr val="888888"/>
                </a:solidFill>
                <a:latin typeface="Calibri"/>
                <a:ea typeface="Calibri"/>
                <a:cs typeface="Calibri"/>
                <a:sym typeface="Calibri"/>
              </a:defRPr>
            </a:lvl4pPr>
            <a:lvl5pPr marL="0" lvl="4" indent="0" algn="r">
              <a:spcBef>
                <a:spcPts val="0"/>
              </a:spcBef>
              <a:buNone/>
              <a:defRPr sz="1200">
                <a:solidFill>
                  <a:srgbClr val="888888"/>
                </a:solidFill>
                <a:latin typeface="Calibri"/>
                <a:ea typeface="Calibri"/>
                <a:cs typeface="Calibri"/>
                <a:sym typeface="Calibri"/>
              </a:defRPr>
            </a:lvl5pPr>
            <a:lvl6pPr marL="0" lvl="5" indent="0" algn="r">
              <a:spcBef>
                <a:spcPts val="0"/>
              </a:spcBef>
              <a:buNone/>
              <a:defRPr sz="1200">
                <a:solidFill>
                  <a:srgbClr val="888888"/>
                </a:solidFill>
                <a:latin typeface="Calibri"/>
                <a:ea typeface="Calibri"/>
                <a:cs typeface="Calibri"/>
                <a:sym typeface="Calibri"/>
              </a:defRPr>
            </a:lvl6pPr>
            <a:lvl7pPr marL="0" lvl="6" indent="0" algn="r">
              <a:spcBef>
                <a:spcPts val="0"/>
              </a:spcBef>
              <a:buNone/>
              <a:defRPr sz="1200">
                <a:solidFill>
                  <a:srgbClr val="888888"/>
                </a:solidFill>
                <a:latin typeface="Calibri"/>
                <a:ea typeface="Calibri"/>
                <a:cs typeface="Calibri"/>
                <a:sym typeface="Calibri"/>
              </a:defRPr>
            </a:lvl7pPr>
            <a:lvl8pPr marL="0" lvl="7" indent="0" algn="r">
              <a:spcBef>
                <a:spcPts val="0"/>
              </a:spcBef>
              <a:buNone/>
              <a:defRPr sz="1200">
                <a:solidFill>
                  <a:srgbClr val="888888"/>
                </a:solidFill>
                <a:latin typeface="Calibri"/>
                <a:ea typeface="Calibri"/>
                <a:cs typeface="Calibri"/>
                <a:sym typeface="Calibri"/>
              </a:defRPr>
            </a:lvl8pPr>
            <a:lvl9pPr marL="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6"/>
        <p:cNvGrpSpPr/>
        <p:nvPr/>
      </p:nvGrpSpPr>
      <p:grpSpPr>
        <a:xfrm>
          <a:off x="0" y="0"/>
          <a:ext cx="0" cy="0"/>
          <a:chOff x="0" y="0"/>
          <a:chExt cx="0" cy="0"/>
        </a:xfrm>
      </p:grpSpPr>
      <p:sp>
        <p:nvSpPr>
          <p:cNvPr id="37" name="Google Shape;37;p3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 name="Google Shape;39;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sp>
        <p:nvSpPr>
          <p:cNvPr id="43" name="Google Shape;43;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5" name="Google Shape;4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4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4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4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4"/>
          <p:cNvSpPr>
            <a:spLocks noGrp="1"/>
          </p:cNvSpPr>
          <p:nvPr>
            <p:ph type="pic" idx="2"/>
          </p:nvPr>
        </p:nvSpPr>
        <p:spPr>
          <a:xfrm>
            <a:off x="5183188" y="987425"/>
            <a:ext cx="6172200" cy="4873625"/>
          </a:xfrm>
          <a:prstGeom prst="rect">
            <a:avLst/>
          </a:prstGeom>
          <a:noFill/>
          <a:ln>
            <a:noFill/>
          </a:ln>
        </p:spPr>
      </p:sp>
      <p:sp>
        <p:nvSpPr>
          <p:cNvPr id="74" name="Google Shape;74;p4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leonard@skillslibrary.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skillslibrary.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mailto:jleonard@skillslibrary.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lin ang="0" scaled="0"/>
          <a:tileRect/>
        </a:gradFill>
        <a:effectLst/>
      </p:bgPr>
    </p:bg>
    <p:spTree>
      <p:nvGrpSpPr>
        <p:cNvPr id="1" name="Shape 93"/>
        <p:cNvGrpSpPr/>
        <p:nvPr/>
      </p:nvGrpSpPr>
      <p:grpSpPr>
        <a:xfrm>
          <a:off x="0" y="0"/>
          <a:ext cx="0" cy="0"/>
          <a:chOff x="0" y="0"/>
          <a:chExt cx="0" cy="0"/>
        </a:xfrm>
      </p:grpSpPr>
      <p:sp>
        <p:nvSpPr>
          <p:cNvPr id="94" name="Google Shape;94;p1"/>
          <p:cNvSpPr txBox="1">
            <a:spLocks noGrp="1"/>
          </p:cNvSpPr>
          <p:nvPr>
            <p:ph type="title"/>
          </p:nvPr>
        </p:nvSpPr>
        <p:spPr>
          <a:xfrm>
            <a:off x="263857" y="2766218"/>
            <a:ext cx="11928143" cy="1325563"/>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solidFill>
                  <a:schemeClr val="tx1">
                    <a:lumMod val="85000"/>
                    <a:lumOff val="15000"/>
                  </a:schemeClr>
                </a:solidFill>
              </a:rPr>
              <a:t>Using the Skills Library Competency Checklist</a:t>
            </a:r>
            <a:br>
              <a:rPr lang="en-US" dirty="0">
                <a:solidFill>
                  <a:schemeClr val="tx1">
                    <a:lumMod val="85000"/>
                    <a:lumOff val="15000"/>
                  </a:schemeClr>
                </a:solidFill>
              </a:rPr>
            </a:br>
            <a:r>
              <a:rPr lang="en-US" dirty="0">
                <a:solidFill>
                  <a:schemeClr val="tx1">
                    <a:lumMod val="85000"/>
                    <a:lumOff val="15000"/>
                  </a:schemeClr>
                </a:solidFill>
              </a:rPr>
              <a:t>Workshop Outline and Practice Exercises</a:t>
            </a:r>
            <a:endParaRPr dirty="0">
              <a:solidFill>
                <a:schemeClr val="tx1">
                  <a:lumMod val="85000"/>
                  <a:lumOff val="15000"/>
                </a:schemeClr>
              </a:solidFill>
            </a:endParaRPr>
          </a:p>
        </p:txBody>
      </p:sp>
      <p:sp>
        <p:nvSpPr>
          <p:cNvPr id="95" name="Google Shape;95;p1"/>
          <p:cNvSpPr txBox="1"/>
          <p:nvPr/>
        </p:nvSpPr>
        <p:spPr>
          <a:xfrm>
            <a:off x="284328" y="4272953"/>
            <a:ext cx="4287520"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School Year 2023-2024</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Jennifer Leonard </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The Skills Library </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Email: </a:t>
            </a:r>
            <a:r>
              <a:rPr lang="en-US" sz="18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jleonard@skillslibrary.com</a:t>
            </a:r>
            <a:r>
              <a:rPr lang="en-US" sz="18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Phone: 781-321-7894 </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Web: </a:t>
            </a:r>
            <a:r>
              <a:rPr lang="en-US" sz="18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https://skillslibrary.com</a:t>
            </a:r>
            <a:r>
              <a:rPr lang="en-US" sz="1800" dirty="0">
                <a:solidFill>
                  <a:schemeClr val="dk1"/>
                </a:solidFill>
                <a:latin typeface="Calibri"/>
                <a:ea typeface="Calibri"/>
                <a:cs typeface="Calibri"/>
                <a:sym typeface="Calibri"/>
              </a:rPr>
              <a:t> </a:t>
            </a:r>
            <a:endParaRPr dirty="0"/>
          </a:p>
        </p:txBody>
      </p:sp>
      <p:pic>
        <p:nvPicPr>
          <p:cNvPr id="96" name="Google Shape;96;p1" descr="Skills Library Logo"/>
          <p:cNvPicPr preferRelativeResize="0"/>
          <p:nvPr/>
        </p:nvPicPr>
        <p:blipFill rotWithShape="1">
          <a:blip r:embed="rId5">
            <a:alphaModFix/>
          </a:blip>
          <a:srcRect/>
          <a:stretch/>
        </p:blipFill>
        <p:spPr>
          <a:xfrm>
            <a:off x="8813799" y="244161"/>
            <a:ext cx="2852421" cy="2676839"/>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5" name="Picture 4">
            <a:extLst>
              <a:ext uri="{FF2B5EF4-FFF2-40B4-BE49-F238E27FC236}">
                <a16:creationId xmlns:a16="http://schemas.microsoft.com/office/drawing/2014/main" id="{1DF76ACE-4A09-9732-513D-8A2DBBBCEE9C}"/>
              </a:ext>
            </a:extLst>
          </p:cNvPr>
          <p:cNvPicPr>
            <a:picLocks noChangeAspect="1"/>
          </p:cNvPicPr>
          <p:nvPr/>
        </p:nvPicPr>
        <p:blipFill>
          <a:blip r:embed="rId3"/>
          <a:stretch>
            <a:fillRect/>
          </a:stretch>
        </p:blipFill>
        <p:spPr>
          <a:xfrm>
            <a:off x="658468" y="1498905"/>
            <a:ext cx="10170159" cy="5029200"/>
          </a:xfrm>
          <a:prstGeom prst="rect">
            <a:avLst/>
          </a:prstGeom>
        </p:spPr>
      </p:pic>
      <p:sp>
        <p:nvSpPr>
          <p:cNvPr id="180" name="Google Shape;180;p20"/>
          <p:cNvSpPr txBox="1">
            <a:spLocks noGrp="1"/>
          </p:cNvSpPr>
          <p:nvPr>
            <p:ph type="title"/>
          </p:nvPr>
        </p:nvSpPr>
        <p:spPr>
          <a:xfrm>
            <a:off x="0" y="122238"/>
            <a:ext cx="12192000" cy="1173162"/>
          </a:xfrm>
          <a:prstGeom prst="rect">
            <a:avLst/>
          </a:prstGeom>
          <a:solidFill>
            <a:schemeClr val="accent5">
              <a:lumMod val="40000"/>
              <a:lumOff val="60000"/>
            </a:schemeClr>
          </a:solidFill>
          <a:ln>
            <a:noFill/>
          </a:ln>
        </p:spPr>
        <p:txBody>
          <a:bodyPr spcFirstLastPara="1" wrap="square" lIns="91425" tIns="45700" rIns="91425" bIns="45700" anchor="ctr" anchorCtr="0">
            <a:normAutofit/>
          </a:bodyPr>
          <a:lstStyle/>
          <a:p>
            <a:pPr>
              <a:buSzPts val="3200"/>
            </a:pPr>
            <a:r>
              <a:rPr lang="en-US" sz="3200" dirty="0"/>
              <a:t>Welcome Page</a:t>
            </a:r>
            <a:endParaRPr sz="3200" dirty="0"/>
          </a:p>
        </p:txBody>
      </p:sp>
      <p:sp>
        <p:nvSpPr>
          <p:cNvPr id="181" name="Google Shape;181;p20"/>
          <p:cNvSpPr/>
          <p:nvPr/>
        </p:nvSpPr>
        <p:spPr>
          <a:xfrm>
            <a:off x="8267700" y="1625600"/>
            <a:ext cx="3426460" cy="3210560"/>
          </a:xfrm>
          <a:prstGeom prst="wedgeRoundRectCallout">
            <a:avLst>
              <a:gd name="adj1" fmla="val -46230"/>
              <a:gd name="adj2" fmla="val 62816"/>
              <a:gd name="adj3" fmla="val 16667"/>
            </a:avLst>
          </a:prstGeom>
          <a:solidFill>
            <a:srgbClr val="F2F2F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1F3864"/>
              </a:buClr>
              <a:buSzPts val="2000"/>
              <a:buFont typeface="Calibri"/>
              <a:buNone/>
            </a:pPr>
            <a:r>
              <a:rPr lang="en-US" sz="2000" dirty="0">
                <a:solidFill>
                  <a:srgbClr val="1F3864"/>
                </a:solidFill>
                <a:latin typeface="Calibri"/>
                <a:ea typeface="Calibri"/>
                <a:cs typeface="Calibri"/>
                <a:sym typeface="Calibri"/>
              </a:rPr>
              <a:t>Notice any updates on the welcome page and then click to continue….</a:t>
            </a:r>
            <a:endParaRPr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1"/>
          <p:cNvSpPr txBox="1">
            <a:spLocks noGrp="1"/>
          </p:cNvSpPr>
          <p:nvPr>
            <p:ph type="title"/>
          </p:nvPr>
        </p:nvSpPr>
        <p:spPr>
          <a:xfrm>
            <a:off x="0" y="135301"/>
            <a:ext cx="12009120" cy="1173162"/>
          </a:xfrm>
          <a:prstGeom prst="rect">
            <a:avLst/>
          </a:prstGeom>
          <a:solidFill>
            <a:schemeClr val="accent5">
              <a:lumMod val="40000"/>
              <a:lumOff val="60000"/>
            </a:schemeClr>
          </a:solidFill>
          <a:ln>
            <a:noFill/>
          </a:ln>
        </p:spPr>
        <p:txBody>
          <a:bodyPr spcFirstLastPara="1" wrap="square" lIns="91425" tIns="45700" rIns="91425" bIns="45700" anchor="ctr" anchorCtr="0">
            <a:normAutofit/>
          </a:bodyPr>
          <a:lstStyle/>
          <a:p>
            <a:pPr>
              <a:buSzPts val="3200"/>
            </a:pPr>
            <a:r>
              <a:rPr lang="en-US" sz="3200"/>
              <a:t>Home Page</a:t>
            </a:r>
          </a:p>
        </p:txBody>
      </p:sp>
      <p:pic>
        <p:nvPicPr>
          <p:cNvPr id="3" name="Picture 2">
            <a:extLst>
              <a:ext uri="{FF2B5EF4-FFF2-40B4-BE49-F238E27FC236}">
                <a16:creationId xmlns:a16="http://schemas.microsoft.com/office/drawing/2014/main" id="{C1DFC45E-41EC-C9DA-D983-B0FA951FDFBB}"/>
              </a:ext>
            </a:extLst>
          </p:cNvPr>
          <p:cNvPicPr>
            <a:picLocks noChangeAspect="1"/>
          </p:cNvPicPr>
          <p:nvPr/>
        </p:nvPicPr>
        <p:blipFill>
          <a:blip r:embed="rId3"/>
          <a:stretch>
            <a:fillRect/>
          </a:stretch>
        </p:blipFill>
        <p:spPr>
          <a:xfrm>
            <a:off x="0" y="1308463"/>
            <a:ext cx="8160017" cy="5606590"/>
          </a:xfrm>
          <a:prstGeom prst="rect">
            <a:avLst/>
          </a:prstGeom>
        </p:spPr>
      </p:pic>
      <p:sp>
        <p:nvSpPr>
          <p:cNvPr id="189" name="Google Shape;189;p21"/>
          <p:cNvSpPr/>
          <p:nvPr/>
        </p:nvSpPr>
        <p:spPr>
          <a:xfrm>
            <a:off x="7101840" y="1625600"/>
            <a:ext cx="4907280" cy="3210560"/>
          </a:xfrm>
          <a:prstGeom prst="wedgeRoundRectCallout">
            <a:avLst>
              <a:gd name="adj1" fmla="val -46230"/>
              <a:gd name="adj2" fmla="val 62816"/>
              <a:gd name="adj3" fmla="val 16667"/>
            </a:avLst>
          </a:prstGeom>
          <a:solidFill>
            <a:srgbClr val="F2F2F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1F3864"/>
              </a:buClr>
              <a:buSzPts val="2000"/>
              <a:buFont typeface="Calibri"/>
              <a:buNone/>
            </a:pPr>
            <a:r>
              <a:rPr lang="en-US" sz="2000" dirty="0">
                <a:solidFill>
                  <a:srgbClr val="1F3864"/>
                </a:solidFill>
                <a:latin typeface="Calibri"/>
                <a:ea typeface="Calibri"/>
                <a:cs typeface="Calibri"/>
                <a:sym typeface="Calibri"/>
              </a:rPr>
              <a:t>Home page features: </a:t>
            </a:r>
            <a:endParaRPr lang="en-US" dirty="0"/>
          </a:p>
          <a:p>
            <a:pPr marL="342900" marR="0" lvl="0" indent="-342900" algn="l" rtl="0">
              <a:spcBef>
                <a:spcPts val="0"/>
              </a:spcBef>
              <a:spcAft>
                <a:spcPts val="0"/>
              </a:spcAft>
              <a:buClr>
                <a:srgbClr val="1F3864"/>
              </a:buClr>
              <a:buSzPts val="2000"/>
              <a:buFont typeface="Arial" panose="020B0604020202020204" pitchFamily="34" charset="0"/>
              <a:buChar char="•"/>
            </a:pPr>
            <a:r>
              <a:rPr lang="en-US" sz="2000" dirty="0">
                <a:solidFill>
                  <a:srgbClr val="1F3864"/>
                </a:solidFill>
                <a:latin typeface="Calibri"/>
                <a:ea typeface="Calibri"/>
                <a:cs typeface="Calibri"/>
                <a:sym typeface="Calibri"/>
              </a:rPr>
              <a:t>Navigation bar along the top </a:t>
            </a:r>
            <a:endParaRPr lang="en-US" dirty="0">
              <a:ea typeface="Calibri"/>
            </a:endParaRPr>
          </a:p>
          <a:p>
            <a:pPr marL="342900" marR="0" lvl="0" indent="-342900" algn="l" rtl="0">
              <a:spcBef>
                <a:spcPts val="0"/>
              </a:spcBef>
              <a:spcAft>
                <a:spcPts val="0"/>
              </a:spcAft>
              <a:buClr>
                <a:srgbClr val="1F3864"/>
              </a:buClr>
              <a:buSzPts val="2000"/>
              <a:buFont typeface="Arial" panose="020B0604020202020204" pitchFamily="34" charset="0"/>
              <a:buChar char="•"/>
            </a:pPr>
            <a:r>
              <a:rPr lang="en-US" sz="2000" dirty="0">
                <a:solidFill>
                  <a:srgbClr val="1F3864"/>
                </a:solidFill>
                <a:latin typeface="Calibri"/>
                <a:ea typeface="Calibri"/>
                <a:cs typeface="Calibri"/>
                <a:sym typeface="Calibri"/>
              </a:rPr>
              <a:t>Panel along the left of the screen with calendar or other options</a:t>
            </a:r>
          </a:p>
          <a:p>
            <a:pPr marL="342900" marR="0" lvl="0" indent="-342900" algn="l" rtl="0">
              <a:spcBef>
                <a:spcPts val="0"/>
              </a:spcBef>
              <a:spcAft>
                <a:spcPts val="0"/>
              </a:spcAft>
              <a:buClr>
                <a:srgbClr val="1F3864"/>
              </a:buClr>
              <a:buSzPts val="2000"/>
              <a:buFont typeface="Arial" panose="020B0604020202020204" pitchFamily="34" charset="0"/>
              <a:buChar char="•"/>
            </a:pPr>
            <a:r>
              <a:rPr lang="en-US" sz="2000" dirty="0">
                <a:solidFill>
                  <a:srgbClr val="1F3864"/>
                </a:solidFill>
                <a:latin typeface="Calibri"/>
                <a:ea typeface="Calibri"/>
                <a:cs typeface="Calibri"/>
                <a:sym typeface="Calibri"/>
              </a:rPr>
              <a:t>Dashboard frame, with graphs/charts, links to slideshows, news/welcome messages, or other options. </a:t>
            </a: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1"/>
          <p:cNvSpPr txBox="1">
            <a:spLocks noGrp="1"/>
          </p:cNvSpPr>
          <p:nvPr>
            <p:ph type="title"/>
          </p:nvPr>
        </p:nvSpPr>
        <p:spPr>
          <a:xfrm>
            <a:off x="101600" y="122238"/>
            <a:ext cx="11861800" cy="1173162"/>
          </a:xfrm>
          <a:prstGeom prst="rect">
            <a:avLst/>
          </a:prstGeom>
          <a:solidFill>
            <a:schemeClr val="accent5">
              <a:lumMod val="40000"/>
              <a:lumOff val="60000"/>
            </a:schemeClr>
          </a:solidFill>
          <a:ln>
            <a:noFill/>
          </a:ln>
        </p:spPr>
        <p:txBody>
          <a:bodyPr spcFirstLastPara="1" wrap="square" lIns="91425" tIns="45700" rIns="91425" bIns="45700" anchor="ctr" anchorCtr="0">
            <a:normAutofit/>
          </a:bodyPr>
          <a:lstStyle/>
          <a:p>
            <a:pPr>
              <a:buSzPts val="3200"/>
            </a:pPr>
            <a:r>
              <a:rPr lang="en-US" sz="3200" dirty="0"/>
              <a:t>Navigate to the Competency Checklist</a:t>
            </a:r>
            <a:endParaRPr sz="3200" dirty="0"/>
          </a:p>
        </p:txBody>
      </p:sp>
      <p:grpSp>
        <p:nvGrpSpPr>
          <p:cNvPr id="7" name="Group 6">
            <a:extLst>
              <a:ext uri="{FF2B5EF4-FFF2-40B4-BE49-F238E27FC236}">
                <a16:creationId xmlns:a16="http://schemas.microsoft.com/office/drawing/2014/main" id="{982C1EE6-2270-2BD3-B10D-FF19A9B7E3DC}"/>
              </a:ext>
            </a:extLst>
          </p:cNvPr>
          <p:cNvGrpSpPr/>
          <p:nvPr/>
        </p:nvGrpSpPr>
        <p:grpSpPr>
          <a:xfrm>
            <a:off x="-797442" y="1064525"/>
            <a:ext cx="6270194" cy="5568287"/>
            <a:chOff x="-797442" y="1522867"/>
            <a:chExt cx="4773511" cy="4218325"/>
          </a:xfrm>
        </p:grpSpPr>
        <p:pic>
          <p:nvPicPr>
            <p:cNvPr id="6" name="Picture 5">
              <a:extLst>
                <a:ext uri="{FF2B5EF4-FFF2-40B4-BE49-F238E27FC236}">
                  <a16:creationId xmlns:a16="http://schemas.microsoft.com/office/drawing/2014/main" id="{5372AA64-CFC8-77CC-E388-954562366689}"/>
                </a:ext>
              </a:extLst>
            </p:cNvPr>
            <p:cNvPicPr>
              <a:picLocks noChangeAspect="1"/>
            </p:cNvPicPr>
            <p:nvPr/>
          </p:nvPicPr>
          <p:blipFill>
            <a:blip r:embed="rId3"/>
            <a:stretch>
              <a:fillRect/>
            </a:stretch>
          </p:blipFill>
          <p:spPr>
            <a:xfrm>
              <a:off x="-797442" y="1522867"/>
              <a:ext cx="4773511" cy="4218325"/>
            </a:xfrm>
            <a:prstGeom prst="rect">
              <a:avLst/>
            </a:prstGeom>
          </p:spPr>
        </p:pic>
        <p:pic>
          <p:nvPicPr>
            <p:cNvPr id="3" name="Picture 2">
              <a:extLst>
                <a:ext uri="{FF2B5EF4-FFF2-40B4-BE49-F238E27FC236}">
                  <a16:creationId xmlns:a16="http://schemas.microsoft.com/office/drawing/2014/main" id="{48213CBB-B1F8-9A10-CD60-343EEE5707AB}"/>
                </a:ext>
              </a:extLst>
            </p:cNvPr>
            <p:cNvPicPr>
              <a:picLocks noChangeAspect="1"/>
            </p:cNvPicPr>
            <p:nvPr/>
          </p:nvPicPr>
          <p:blipFill>
            <a:blip r:embed="rId4">
              <a:alphaModFix amt="29000"/>
            </a:blip>
            <a:stretch>
              <a:fillRect/>
            </a:stretch>
          </p:blipFill>
          <p:spPr>
            <a:xfrm>
              <a:off x="458027" y="2290330"/>
              <a:ext cx="805564" cy="3450862"/>
            </a:xfrm>
            <a:prstGeom prst="rect">
              <a:avLst/>
            </a:prstGeom>
            <a:blipFill dpi="0" rotWithShape="1">
              <a:blip r:embed="rId5">
                <a:alphaModFix amt="29000"/>
              </a:blip>
              <a:srcRect/>
              <a:tile tx="0" ty="0" sx="100000" sy="100000" flip="none" algn="tl"/>
            </a:blipFill>
          </p:spPr>
        </p:pic>
      </p:grpSp>
      <p:sp>
        <p:nvSpPr>
          <p:cNvPr id="189" name="Google Shape;189;p21"/>
          <p:cNvSpPr/>
          <p:nvPr/>
        </p:nvSpPr>
        <p:spPr>
          <a:xfrm>
            <a:off x="6309946" y="2077594"/>
            <a:ext cx="5653454" cy="3469482"/>
          </a:xfrm>
          <a:prstGeom prst="wedgeRoundRectCallout">
            <a:avLst>
              <a:gd name="adj1" fmla="val -72782"/>
              <a:gd name="adj2" fmla="val -44356"/>
              <a:gd name="adj3" fmla="val 16667"/>
            </a:avLst>
          </a:prstGeom>
          <a:solidFill>
            <a:srgbClr val="F2F2F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1F3864"/>
              </a:buClr>
              <a:buSzPts val="2000"/>
              <a:buFont typeface="Calibri"/>
              <a:buNone/>
            </a:pPr>
            <a:r>
              <a:rPr lang="en-US" sz="2000" dirty="0">
                <a:solidFill>
                  <a:srgbClr val="1F3864"/>
                </a:solidFill>
                <a:latin typeface="Calibri"/>
                <a:ea typeface="Calibri"/>
                <a:cs typeface="Calibri"/>
                <a:sym typeface="Calibri"/>
              </a:rPr>
              <a:t>On the navigation menu along the top, choose Competency Checklist and then choose which version of the checklist you want to see.</a:t>
            </a:r>
          </a:p>
          <a:p>
            <a:pPr marL="0" marR="0" lvl="0" indent="0" algn="l" rtl="0">
              <a:spcBef>
                <a:spcPts val="0"/>
              </a:spcBef>
              <a:spcAft>
                <a:spcPts val="0"/>
              </a:spcAft>
              <a:buClr>
                <a:srgbClr val="1F3864"/>
              </a:buClr>
              <a:buSzPts val="2000"/>
              <a:buFont typeface="Calibri"/>
              <a:buNone/>
            </a:pPr>
            <a:endParaRPr lang="en-US" sz="2000" dirty="0">
              <a:solidFill>
                <a:srgbClr val="1F3864"/>
              </a:solidFill>
              <a:latin typeface="Calibri"/>
              <a:ea typeface="Calibri"/>
              <a:cs typeface="Calibri"/>
              <a:sym typeface="Calibri"/>
            </a:endParaRPr>
          </a:p>
          <a:p>
            <a:pPr marL="0" marR="0" lvl="0" indent="0" algn="l" rtl="0">
              <a:spcBef>
                <a:spcPts val="0"/>
              </a:spcBef>
              <a:spcAft>
                <a:spcPts val="0"/>
              </a:spcAft>
              <a:buClr>
                <a:srgbClr val="1F3864"/>
              </a:buClr>
              <a:buSzPts val="2000"/>
              <a:buFont typeface="Calibri"/>
              <a:buNone/>
            </a:pPr>
            <a:r>
              <a:rPr lang="en-US" sz="2000" dirty="0">
                <a:solidFill>
                  <a:srgbClr val="1F3864"/>
                </a:solidFill>
                <a:latin typeface="Calibri"/>
                <a:ea typeface="Calibri"/>
                <a:cs typeface="Calibri"/>
                <a:sym typeface="Calibri"/>
              </a:rPr>
              <a:t>Typically, choose the “Grid Checklist” which is the first option on the list.</a:t>
            </a:r>
          </a:p>
        </p:txBody>
      </p:sp>
    </p:spTree>
    <p:extLst>
      <p:ext uri="{BB962C8B-B14F-4D97-AF65-F5344CB8AC3E}">
        <p14:creationId xmlns:p14="http://schemas.microsoft.com/office/powerpoint/2010/main" val="2472851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2"/>
          <p:cNvSpPr txBox="1">
            <a:spLocks noGrp="1"/>
          </p:cNvSpPr>
          <p:nvPr>
            <p:ph type="title"/>
          </p:nvPr>
        </p:nvSpPr>
        <p:spPr>
          <a:xfrm>
            <a:off x="191069" y="122238"/>
            <a:ext cx="11764370" cy="1295400"/>
          </a:xfrm>
          <a:prstGeom prst="rect">
            <a:avLst/>
          </a:prstGeom>
          <a:solidFill>
            <a:schemeClr val="accent5">
              <a:lumMod val="40000"/>
              <a:lumOff val="60000"/>
            </a:schemeClr>
          </a:solidFill>
          <a:ln>
            <a:noFill/>
          </a:ln>
        </p:spPr>
        <p:txBody>
          <a:bodyPr spcFirstLastPara="1" wrap="square" lIns="91425" tIns="45700" rIns="91425" bIns="45700" anchor="ctr" anchorCtr="0">
            <a:normAutofit/>
          </a:bodyPr>
          <a:lstStyle/>
          <a:p>
            <a:pPr>
              <a:buSzPts val="3200"/>
            </a:pPr>
            <a:r>
              <a:rPr lang="en-US" sz="3200" dirty="0"/>
              <a:t>Competency Checklist Screen (Grid View)</a:t>
            </a:r>
            <a:endParaRPr sz="3200" dirty="0"/>
          </a:p>
        </p:txBody>
      </p:sp>
      <p:sp>
        <p:nvSpPr>
          <p:cNvPr id="195" name="Google Shape;195;p22"/>
          <p:cNvSpPr txBox="1"/>
          <p:nvPr/>
        </p:nvSpPr>
        <p:spPr>
          <a:xfrm>
            <a:off x="9339239" y="4149905"/>
            <a:ext cx="2616200" cy="2092840"/>
          </a:xfrm>
          <a:prstGeom prst="rect">
            <a:avLst/>
          </a:prstGeom>
          <a:solidFill>
            <a:srgbClr val="EAEAEA"/>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Checklist...  There are several different views:</a:t>
            </a:r>
            <a:endParaRPr sz="14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400" dirty="0">
                <a:solidFill>
                  <a:schemeClr val="dk1"/>
                </a:solidFill>
                <a:latin typeface="Calibri"/>
                <a:ea typeface="Calibri"/>
                <a:cs typeface="Calibri"/>
                <a:sym typeface="Calibri"/>
              </a:rPr>
              <a:t>Grid view </a:t>
            </a:r>
            <a:endParaRPr lang="en-US" dirty="0"/>
          </a:p>
          <a:p>
            <a:pPr marL="0" marR="0" lvl="0" indent="0" algn="l" rtl="0">
              <a:spcBef>
                <a:spcPts val="0"/>
              </a:spcBef>
              <a:spcAft>
                <a:spcPts val="0"/>
              </a:spcAft>
              <a:buNone/>
            </a:pPr>
            <a:r>
              <a:rPr lang="en-US" sz="1400" dirty="0">
                <a:solidFill>
                  <a:schemeClr val="dk1"/>
                </a:solidFill>
                <a:latin typeface="Calibri"/>
                <a:ea typeface="Calibri"/>
                <a:cs typeface="Calibri"/>
                <a:sym typeface="Calibri"/>
              </a:rPr>
              <a:t>Custom Grid view </a:t>
            </a:r>
          </a:p>
          <a:p>
            <a:pPr marL="0" marR="0" lvl="0" indent="0" algn="l" rtl="0">
              <a:spcBef>
                <a:spcPts val="0"/>
              </a:spcBef>
              <a:spcAft>
                <a:spcPts val="0"/>
              </a:spcAft>
              <a:buNone/>
            </a:pPr>
            <a:r>
              <a:rPr lang="en-US" sz="1400" dirty="0">
                <a:solidFill>
                  <a:schemeClr val="dk1"/>
                </a:solidFill>
                <a:latin typeface="Calibri"/>
                <a:ea typeface="Calibri"/>
                <a:cs typeface="Calibri"/>
                <a:sym typeface="Calibri"/>
              </a:rPr>
              <a:t>By competency</a:t>
            </a:r>
            <a:endParaRPr dirty="0"/>
          </a:p>
          <a:p>
            <a:pPr marL="0" marR="0" lvl="0" indent="0" algn="l" rtl="0">
              <a:spcBef>
                <a:spcPts val="0"/>
              </a:spcBef>
              <a:spcAft>
                <a:spcPts val="0"/>
              </a:spcAft>
              <a:buNone/>
            </a:pPr>
            <a:r>
              <a:rPr lang="en-US" sz="1400" dirty="0">
                <a:solidFill>
                  <a:schemeClr val="dk1"/>
                </a:solidFill>
                <a:latin typeface="Calibri"/>
                <a:ea typeface="Calibri"/>
                <a:cs typeface="Calibri"/>
                <a:sym typeface="Calibri"/>
              </a:rPr>
              <a:t>By student</a:t>
            </a:r>
          </a:p>
          <a:p>
            <a:pPr marL="0" marR="0" lvl="0" indent="0" algn="l" rtl="0">
              <a:spcBef>
                <a:spcPts val="0"/>
              </a:spcBef>
              <a:spcAft>
                <a:spcPts val="0"/>
              </a:spcAft>
              <a:buNone/>
            </a:pPr>
            <a:r>
              <a:rPr lang="en-US" dirty="0">
                <a:solidFill>
                  <a:schemeClr val="dk1"/>
                </a:solidFill>
                <a:latin typeface="Calibri"/>
                <a:ea typeface="Calibri"/>
                <a:cs typeface="Calibri"/>
                <a:sym typeface="Calibri"/>
              </a:rPr>
              <a:t>By student, focus on safety skills</a:t>
            </a:r>
            <a:endParaRPr dirty="0"/>
          </a:p>
          <a:p>
            <a:pPr marL="0" marR="0" lvl="0" indent="0" algn="l" rtl="0">
              <a:spcBef>
                <a:spcPts val="0"/>
              </a:spcBef>
              <a:spcAft>
                <a:spcPts val="0"/>
              </a:spcAft>
              <a:buNone/>
            </a:pPr>
            <a:r>
              <a:rPr lang="en-US" sz="1400" dirty="0">
                <a:solidFill>
                  <a:schemeClr val="dk1"/>
                </a:solidFill>
                <a:latin typeface="Calibri"/>
                <a:ea typeface="Calibri"/>
                <a:cs typeface="Calibri"/>
                <a:sym typeface="Calibri"/>
              </a:rPr>
              <a:t>Printer-friendly, for student</a:t>
            </a:r>
          </a:p>
          <a:p>
            <a:pPr marL="0" marR="0" lvl="0" indent="0" algn="l" rtl="0">
              <a:spcBef>
                <a:spcPts val="0"/>
              </a:spcBef>
              <a:spcAft>
                <a:spcPts val="0"/>
              </a:spcAft>
              <a:buNone/>
            </a:pPr>
            <a:endParaRPr dirty="0"/>
          </a:p>
        </p:txBody>
      </p:sp>
      <p:pic>
        <p:nvPicPr>
          <p:cNvPr id="197" name="Google Shape;197;p22"/>
          <p:cNvPicPr preferRelativeResize="0"/>
          <p:nvPr/>
        </p:nvPicPr>
        <p:blipFill rotWithShape="1">
          <a:blip r:embed="rId3">
            <a:alphaModFix/>
          </a:blip>
          <a:srcRect l="1119" t="16716" r="22760" b="9452"/>
          <a:stretch/>
        </p:blipFill>
        <p:spPr>
          <a:xfrm>
            <a:off x="191069" y="1688451"/>
            <a:ext cx="8495731" cy="4852656"/>
          </a:xfrm>
          <a:prstGeom prst="rect">
            <a:avLst/>
          </a:prstGeom>
          <a:noFill/>
          <a:ln>
            <a:noFill/>
          </a:ln>
        </p:spPr>
      </p:pic>
      <p:sp>
        <p:nvSpPr>
          <p:cNvPr id="2" name="Right Brace 1">
            <a:extLst>
              <a:ext uri="{FF2B5EF4-FFF2-40B4-BE49-F238E27FC236}">
                <a16:creationId xmlns:a16="http://schemas.microsoft.com/office/drawing/2014/main" id="{DF31B70F-D6E1-3A36-5FA6-411CF7E11C8C}"/>
              </a:ext>
            </a:extLst>
          </p:cNvPr>
          <p:cNvSpPr/>
          <p:nvPr/>
        </p:nvSpPr>
        <p:spPr>
          <a:xfrm>
            <a:off x="8759824" y="1698269"/>
            <a:ext cx="396875" cy="1438631"/>
          </a:xfrm>
          <a:prstGeom prst="rightBrace">
            <a:avLst>
              <a:gd name="adj1" fmla="val 72333"/>
              <a:gd name="adj2" fmla="val 4911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ight Brace 2">
            <a:extLst>
              <a:ext uri="{FF2B5EF4-FFF2-40B4-BE49-F238E27FC236}">
                <a16:creationId xmlns:a16="http://schemas.microsoft.com/office/drawing/2014/main" id="{B6E9C162-C4E3-FAE6-9187-7288F5BE1E35}"/>
              </a:ext>
            </a:extLst>
          </p:cNvPr>
          <p:cNvSpPr/>
          <p:nvPr/>
        </p:nvSpPr>
        <p:spPr>
          <a:xfrm>
            <a:off x="8750300" y="3874989"/>
            <a:ext cx="292100" cy="2675936"/>
          </a:xfrm>
          <a:prstGeom prst="rightBrace">
            <a:avLst>
              <a:gd name="adj1" fmla="val 72333"/>
              <a:gd name="adj2" fmla="val 4911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Google Shape;189;p21">
            <a:extLst>
              <a:ext uri="{FF2B5EF4-FFF2-40B4-BE49-F238E27FC236}">
                <a16:creationId xmlns:a16="http://schemas.microsoft.com/office/drawing/2014/main" id="{6ABD9178-C241-8B4D-6FE9-61E0BCA1DEB3}"/>
              </a:ext>
            </a:extLst>
          </p:cNvPr>
          <p:cNvSpPr/>
          <p:nvPr/>
        </p:nvSpPr>
        <p:spPr>
          <a:xfrm>
            <a:off x="9886416" y="122238"/>
            <a:ext cx="2254784" cy="3490969"/>
          </a:xfrm>
          <a:prstGeom prst="wedgeRoundRectCallout">
            <a:avLst>
              <a:gd name="adj1" fmla="val -74472"/>
              <a:gd name="adj2" fmla="val 22910"/>
              <a:gd name="adj3" fmla="val 16667"/>
            </a:avLst>
          </a:prstGeom>
          <a:solidFill>
            <a:srgbClr val="F2F2F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1F3864"/>
              </a:buClr>
              <a:buSzPts val="2000"/>
              <a:buFont typeface="Calibri"/>
              <a:buNone/>
            </a:pPr>
            <a:r>
              <a:rPr lang="en-US" sz="2000" dirty="0">
                <a:solidFill>
                  <a:srgbClr val="1F3864"/>
                </a:solidFill>
                <a:latin typeface="Calibri"/>
                <a:ea typeface="Calibri"/>
                <a:cs typeface="Calibri"/>
                <a:sym typeface="Calibri"/>
              </a:rPr>
              <a:t>Notice that most screens have a selection bar along the top, where you choose settings and then click to CONTINUE…</a:t>
            </a:r>
          </a:p>
        </p:txBody>
      </p:sp>
      <p:sp>
        <p:nvSpPr>
          <p:cNvPr id="196" name="Google Shape;196;p22"/>
          <p:cNvSpPr txBox="1"/>
          <p:nvPr/>
        </p:nvSpPr>
        <p:spPr>
          <a:xfrm>
            <a:off x="8101013" y="2065288"/>
            <a:ext cx="1235075" cy="581025"/>
          </a:xfrm>
          <a:prstGeom prst="rect">
            <a:avLst/>
          </a:prstGeom>
          <a:solidFill>
            <a:srgbClr val="EAEAEA"/>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Selection criteria</a:t>
            </a:r>
            <a:endParaRPr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7"/>
          <p:cNvSpPr txBox="1">
            <a:spLocks noGrp="1"/>
          </p:cNvSpPr>
          <p:nvPr>
            <p:ph type="title"/>
          </p:nvPr>
        </p:nvSpPr>
        <p:spPr>
          <a:xfrm>
            <a:off x="88900" y="0"/>
            <a:ext cx="12103100" cy="1143000"/>
          </a:xfrm>
          <a:prstGeom prst="rect">
            <a:avLst/>
          </a:prstGeom>
          <a:solidFill>
            <a:schemeClr val="accent5">
              <a:lumMod val="40000"/>
              <a:lumOff val="60000"/>
            </a:schemeClr>
          </a:solidFill>
          <a:ln>
            <a:noFill/>
          </a:ln>
        </p:spPr>
        <p:txBody>
          <a:bodyPr spcFirstLastPara="1" wrap="square" lIns="91425" tIns="45700" rIns="91425" bIns="45700" anchor="ctr" anchorCtr="0">
            <a:normAutofit/>
          </a:bodyPr>
          <a:lstStyle/>
          <a:p>
            <a:pPr>
              <a:buSzPts val="3200"/>
            </a:pPr>
            <a:r>
              <a:rPr lang="en-US" sz="3200"/>
              <a:t>Industry-Related Certificates/Credentials</a:t>
            </a:r>
            <a:endParaRPr sz="3200"/>
          </a:p>
        </p:txBody>
      </p:sp>
      <p:pic>
        <p:nvPicPr>
          <p:cNvPr id="3" name="Picture 2">
            <a:extLst>
              <a:ext uri="{FF2B5EF4-FFF2-40B4-BE49-F238E27FC236}">
                <a16:creationId xmlns:a16="http://schemas.microsoft.com/office/drawing/2014/main" id="{8E293E48-0FF7-CAC9-3A9F-CD7E77489DF0}"/>
              </a:ext>
            </a:extLst>
          </p:cNvPr>
          <p:cNvPicPr>
            <a:picLocks noChangeAspect="1"/>
          </p:cNvPicPr>
          <p:nvPr/>
        </p:nvPicPr>
        <p:blipFill>
          <a:blip r:embed="rId3"/>
          <a:stretch>
            <a:fillRect/>
          </a:stretch>
        </p:blipFill>
        <p:spPr>
          <a:xfrm>
            <a:off x="278380" y="1430505"/>
            <a:ext cx="10008620" cy="5190356"/>
          </a:xfrm>
          <a:prstGeom prst="rect">
            <a:avLst/>
          </a:prstGeom>
        </p:spPr>
      </p:pic>
      <p:sp>
        <p:nvSpPr>
          <p:cNvPr id="4" name="Google Shape;189;p21">
            <a:extLst>
              <a:ext uri="{FF2B5EF4-FFF2-40B4-BE49-F238E27FC236}">
                <a16:creationId xmlns:a16="http://schemas.microsoft.com/office/drawing/2014/main" id="{5FBAA3E4-FE11-1D66-32DA-4C6B26902A4B}"/>
              </a:ext>
            </a:extLst>
          </p:cNvPr>
          <p:cNvSpPr/>
          <p:nvPr/>
        </p:nvSpPr>
        <p:spPr>
          <a:xfrm>
            <a:off x="7239000" y="443899"/>
            <a:ext cx="4864100" cy="6176962"/>
          </a:xfrm>
          <a:prstGeom prst="wedgeRoundRectCallout">
            <a:avLst>
              <a:gd name="adj1" fmla="val -74472"/>
              <a:gd name="adj2" fmla="val 22910"/>
              <a:gd name="adj3" fmla="val 16667"/>
            </a:avLst>
          </a:prstGeom>
          <a:solidFill>
            <a:srgbClr val="F2F2F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1F3864"/>
              </a:buClr>
              <a:buSzPts val="2000"/>
              <a:buFont typeface="Calibri"/>
              <a:buNone/>
            </a:pPr>
            <a:r>
              <a:rPr lang="en-US" sz="2000" dirty="0">
                <a:solidFill>
                  <a:srgbClr val="1F3864"/>
                </a:solidFill>
                <a:latin typeface="Calibri"/>
                <a:ea typeface="Calibri"/>
                <a:cs typeface="Calibri"/>
                <a:sym typeface="Calibri"/>
              </a:rPr>
              <a:t>You can use the Grid Checklist, or the “By Competency” view, to enter information about industry-recognized credentials that your students have earned.  Choose STRAND C, which lists credentials and other milestones.  The list is drawn from the list provided by DESE, with a few local customizations.  The list is organized with safety credentials first, then others from the DESE/SIMS list, and then other items, not from the DESE/SIMS list, such as other credentials, mini-courses completed, and other milestones.  NOTE that the statewide SIMS reporting system requires that vocational programs submit the list of credentials earned, by students.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3"/>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Google Shape;94;p1"/>
          <p:cNvSpPr txBox="1">
            <a:spLocks noGrp="1"/>
          </p:cNvSpPr>
          <p:nvPr>
            <p:ph type="title"/>
          </p:nvPr>
        </p:nvSpPr>
        <p:spPr>
          <a:xfrm>
            <a:off x="237808" y="1545457"/>
            <a:ext cx="3200400" cy="4461163"/>
          </a:xfrm>
          <a:prstGeom prst="rect">
            <a:avLst/>
          </a:prstGeom>
        </p:spPr>
        <p:txBody>
          <a:bodyPr spcFirstLastPara="1" vert="horz" lIns="91440" tIns="45720" rIns="91440" bIns="45720" rtlCol="0" anchor="ctr" anchorCtr="0">
            <a:normAutofit/>
          </a:bodyPr>
          <a:lstStyle/>
          <a:p>
            <a:pPr>
              <a:lnSpc>
                <a:spcPct val="90000"/>
              </a:lnSpc>
              <a:spcAft>
                <a:spcPts val="600"/>
              </a:spcAft>
            </a:pPr>
            <a:r>
              <a:rPr lang="en-US" sz="4400" kern="1200" dirty="0">
                <a:solidFill>
                  <a:schemeClr val="tx1"/>
                </a:solidFill>
                <a:latin typeface="+mn-lt"/>
                <a:ea typeface="+mn-ea"/>
                <a:cs typeface="+mn-cs"/>
              </a:rPr>
              <a:t>Project 1: Using the Grid Checklist and adding comments</a:t>
            </a:r>
          </a:p>
        </p:txBody>
      </p:sp>
      <p:sp>
        <p:nvSpPr>
          <p:cNvPr id="103" name="Arc 10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38DCBF6E-BE7C-4596-AE10-3943E61E2DAD}"/>
              </a:ext>
            </a:extLst>
          </p:cNvPr>
          <p:cNvSpPr txBox="1"/>
          <p:nvPr/>
        </p:nvSpPr>
        <p:spPr>
          <a:xfrm>
            <a:off x="4167272" y="0"/>
            <a:ext cx="7681828" cy="6176963"/>
          </a:xfrm>
          <a:prstGeom prst="rect">
            <a:avLst/>
          </a:prstGeom>
        </p:spPr>
        <p:txBody>
          <a:bodyPr vert="horz" lIns="91440" tIns="45720" rIns="91440" bIns="45720" rtlCol="0" anchor="ctr">
            <a:normAutofit/>
          </a:bodyPr>
          <a:lstStyle/>
          <a:p>
            <a:pPr>
              <a:lnSpc>
                <a:spcPct val="90000"/>
              </a:lnSpc>
              <a:spcAft>
                <a:spcPts val="600"/>
              </a:spcAft>
            </a:pPr>
            <a:r>
              <a:rPr lang="en-US" sz="1800" kern="1200" dirty="0">
                <a:solidFill>
                  <a:schemeClr val="tx1"/>
                </a:solidFill>
                <a:latin typeface="+mn-lt"/>
                <a:ea typeface="+mn-ea"/>
                <a:cs typeface="+mn-cs"/>
              </a:rPr>
              <a:t>[1.] From the navigation bar along the top of the screen, under the Competency Checklist tab, open the Grid Checklist. When the screen opens, choose Strand/Topic 2A, for your Grade 10 students.</a:t>
            </a:r>
          </a:p>
          <a:p>
            <a:pPr>
              <a:lnSpc>
                <a:spcPct val="90000"/>
              </a:lnSpc>
              <a:spcAft>
                <a:spcPts val="600"/>
              </a:spcAft>
            </a:pPr>
            <a:endParaRPr lang="en-US" sz="1800" kern="1200" dirty="0">
              <a:solidFill>
                <a:schemeClr val="tx1"/>
              </a:solidFill>
              <a:latin typeface="+mn-lt"/>
              <a:ea typeface="+mn-ea"/>
              <a:cs typeface="+mn-cs"/>
            </a:endParaRPr>
          </a:p>
          <a:p>
            <a:pPr>
              <a:lnSpc>
                <a:spcPct val="90000"/>
              </a:lnSpc>
              <a:spcAft>
                <a:spcPts val="600"/>
              </a:spcAft>
            </a:pPr>
            <a:r>
              <a:rPr lang="en-US" sz="1800" kern="1200" dirty="0">
                <a:solidFill>
                  <a:schemeClr val="tx1"/>
                </a:solidFill>
                <a:latin typeface="+mn-lt"/>
                <a:ea typeface="+mn-ea"/>
                <a:cs typeface="+mn-cs"/>
              </a:rPr>
              <a:t>[2.] Strand/Topic 2A focuses on safety skills specific to your program. Read over the list of </a:t>
            </a:r>
            <a:r>
              <a:rPr lang="en-US" sz="1800" kern="1200" dirty="0" err="1">
                <a:solidFill>
                  <a:schemeClr val="tx1"/>
                </a:solidFill>
                <a:latin typeface="+mn-lt"/>
                <a:ea typeface="+mn-ea"/>
                <a:cs typeface="+mn-cs"/>
              </a:rPr>
              <a:t>skills,and</a:t>
            </a:r>
            <a:r>
              <a:rPr lang="en-US" sz="1800" kern="1200" dirty="0">
                <a:solidFill>
                  <a:schemeClr val="tx1"/>
                </a:solidFill>
                <a:latin typeface="+mn-lt"/>
                <a:ea typeface="+mn-ea"/>
                <a:cs typeface="+mn-cs"/>
              </a:rPr>
              <a:t> find two or three that you have focused on with your Grade 10 or 11 students. Fill in ratings for these.</a:t>
            </a:r>
          </a:p>
          <a:p>
            <a:pPr indent="-228600">
              <a:lnSpc>
                <a:spcPct val="90000"/>
              </a:lnSpc>
              <a:spcAft>
                <a:spcPts val="600"/>
              </a:spcAft>
              <a:buFont typeface="Arial" panose="020B0604020202020204" pitchFamily="34" charset="0"/>
              <a:buChar char="•"/>
            </a:pPr>
            <a:r>
              <a:rPr lang="en-US" sz="1800" kern="1200" dirty="0">
                <a:solidFill>
                  <a:schemeClr val="tx1"/>
                </a:solidFill>
                <a:latin typeface="+mn-lt"/>
                <a:ea typeface="+mn-ea"/>
                <a:cs typeface="+mn-cs"/>
              </a:rPr>
              <a:t>You can use the “Pre-Fill” column to fill in a typical rating, such as ‘2’ and then use the dropdown lists to change ratings for any students who are not yet at that level, or who are ahead of that level.</a:t>
            </a:r>
          </a:p>
          <a:p>
            <a:pPr indent="-228600">
              <a:lnSpc>
                <a:spcPct val="90000"/>
              </a:lnSpc>
              <a:spcAft>
                <a:spcPts val="600"/>
              </a:spcAft>
              <a:buFont typeface="Arial" panose="020B0604020202020204" pitchFamily="34" charset="0"/>
              <a:buChar char="•"/>
            </a:pPr>
            <a:r>
              <a:rPr lang="en-US" sz="1800" kern="1200" dirty="0">
                <a:solidFill>
                  <a:schemeClr val="tx1"/>
                </a:solidFill>
                <a:latin typeface="+mn-lt"/>
                <a:ea typeface="+mn-ea"/>
                <a:cs typeface="+mn-cs"/>
              </a:rPr>
              <a:t>[3.] In the last column, add a brief comment explaining when you taught and/or assessed that skill. For example, you might write “Power Drill Safety Quiz” or “Safety Quiz: Handling Knives” or “Chemical Safety Lesson” in the comment field.</a:t>
            </a:r>
          </a:p>
          <a:p>
            <a:pPr indent="-228600">
              <a:lnSpc>
                <a:spcPct val="90000"/>
              </a:lnSpc>
              <a:spcAft>
                <a:spcPts val="600"/>
              </a:spcAft>
              <a:buFont typeface="Arial" panose="020B0604020202020204" pitchFamily="34" charset="0"/>
              <a:buChar char="•"/>
            </a:pPr>
            <a:r>
              <a:rPr lang="en-US" sz="1800" kern="1200" dirty="0">
                <a:solidFill>
                  <a:schemeClr val="tx1"/>
                </a:solidFill>
                <a:latin typeface="+mn-lt"/>
                <a:ea typeface="+mn-ea"/>
                <a:cs typeface="+mn-cs"/>
              </a:rPr>
              <a:t>[4.] Click to SAVE.</a:t>
            </a:r>
          </a:p>
          <a:p>
            <a:pPr indent="-228600">
              <a:lnSpc>
                <a:spcPct val="90000"/>
              </a:lnSpc>
              <a:spcAft>
                <a:spcPts val="600"/>
              </a:spcAft>
              <a:buFont typeface="Arial" panose="020B0604020202020204" pitchFamily="34" charset="0"/>
              <a:buChar char="•"/>
            </a:pPr>
            <a:r>
              <a:rPr lang="en-US" sz="1800" kern="1200" dirty="0">
                <a:solidFill>
                  <a:schemeClr val="tx1"/>
                </a:solidFill>
                <a:latin typeface="+mn-lt"/>
                <a:ea typeface="+mn-ea"/>
                <a:cs typeface="+mn-cs"/>
              </a:rPr>
              <a:t>[5.] Repeat for one other topic, such as 2B.</a:t>
            </a:r>
          </a:p>
          <a:p>
            <a:pPr indent="-228600">
              <a:lnSpc>
                <a:spcPct val="90000"/>
              </a:lnSpc>
              <a:spcAft>
                <a:spcPts val="600"/>
              </a:spcAft>
              <a:buFont typeface="Arial" panose="020B0604020202020204" pitchFamily="34" charset="0"/>
              <a:buChar char="•"/>
            </a:pPr>
            <a:r>
              <a:rPr lang="en-US" sz="1800" kern="1200" dirty="0">
                <a:solidFill>
                  <a:schemeClr val="tx1"/>
                </a:solidFill>
                <a:latin typeface="+mn-lt"/>
                <a:ea typeface="+mn-ea"/>
                <a:cs typeface="+mn-cs"/>
              </a:rPr>
              <a:t>[6.] Repeat for Strand 4, noticing that there are some skills/competencies already assessed based on your Grade 10 students’ work last year in the Exploratory program.</a:t>
            </a:r>
          </a:p>
        </p:txBody>
      </p:sp>
      <p:pic>
        <p:nvPicPr>
          <p:cNvPr id="5" name="Graphic 4" descr="Programmer male with solid fill">
            <a:extLst>
              <a:ext uri="{FF2B5EF4-FFF2-40B4-BE49-F238E27FC236}">
                <a16:creationId xmlns:a16="http://schemas.microsoft.com/office/drawing/2014/main" id="{48010C8C-B26E-C215-873D-D43B144F81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52399"/>
            <a:ext cx="1558925" cy="1558925"/>
          </a:xfrm>
          <a:prstGeom prst="rect">
            <a:avLst/>
          </a:prstGeom>
        </p:spPr>
      </p:pic>
    </p:spTree>
    <p:extLst>
      <p:ext uri="{BB962C8B-B14F-4D97-AF65-F5344CB8AC3E}">
        <p14:creationId xmlns:p14="http://schemas.microsoft.com/office/powerpoint/2010/main" val="21707223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3"/>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Google Shape;94;p1"/>
          <p:cNvSpPr txBox="1">
            <a:spLocks noGrp="1"/>
          </p:cNvSpPr>
          <p:nvPr>
            <p:ph type="title"/>
          </p:nvPr>
        </p:nvSpPr>
        <p:spPr>
          <a:xfrm>
            <a:off x="237808" y="1519332"/>
            <a:ext cx="3586564" cy="4461163"/>
          </a:xfrm>
          <a:prstGeom prst="rect">
            <a:avLst/>
          </a:prstGeom>
        </p:spPr>
        <p:txBody>
          <a:bodyPr spcFirstLastPara="1" vert="horz" lIns="91440" tIns="45720" rIns="91440" bIns="45720" rtlCol="0" anchor="ctr" anchorCtr="0">
            <a:normAutofit/>
          </a:bodyPr>
          <a:lstStyle/>
          <a:p>
            <a:pPr>
              <a:lnSpc>
                <a:spcPct val="90000"/>
              </a:lnSpc>
              <a:spcAft>
                <a:spcPts val="600"/>
              </a:spcAft>
            </a:pPr>
            <a:r>
              <a:rPr lang="en-US" sz="4400" kern="1200" dirty="0">
                <a:solidFill>
                  <a:schemeClr val="tx1"/>
                </a:solidFill>
                <a:latin typeface="+mn-lt"/>
                <a:ea typeface="+mn-ea"/>
                <a:cs typeface="+mn-cs"/>
              </a:rPr>
              <a:t>Project 2: Using the “By Competency” screen</a:t>
            </a:r>
          </a:p>
        </p:txBody>
      </p:sp>
      <p:sp>
        <p:nvSpPr>
          <p:cNvPr id="103" name="Arc 10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38DCBF6E-BE7C-4596-AE10-3943E61E2DAD}"/>
              </a:ext>
            </a:extLst>
          </p:cNvPr>
          <p:cNvSpPr txBox="1"/>
          <p:nvPr/>
        </p:nvSpPr>
        <p:spPr>
          <a:xfrm>
            <a:off x="4167272" y="0"/>
            <a:ext cx="7681828" cy="6176963"/>
          </a:xfrm>
          <a:prstGeom prst="rect">
            <a:avLst/>
          </a:prstGeom>
        </p:spPr>
        <p:txBody>
          <a:bodyPr vert="horz" lIns="91440" tIns="45720" rIns="91440" bIns="45720" rtlCol="0" anchor="ctr">
            <a:normAutofit/>
          </a:bodyPr>
          <a:lstStyle/>
          <a:p>
            <a:pPr>
              <a:lnSpc>
                <a:spcPct val="90000"/>
              </a:lnSpc>
              <a:spcAft>
                <a:spcPts val="600"/>
              </a:spcAft>
            </a:pPr>
            <a:r>
              <a:rPr lang="en-US" sz="1800" kern="1200" dirty="0">
                <a:solidFill>
                  <a:schemeClr val="tx1"/>
                </a:solidFill>
                <a:latin typeface="+mn-lt"/>
                <a:ea typeface="+mn-ea"/>
                <a:cs typeface="+mn-cs"/>
              </a:rPr>
              <a:t>[1.] From the navigation bar along the top of the screen, under the Competency Checklist tab, open the “By Competency” screen. Choose one of the following general skills from Strand 5, (or any skill of your choice).</a:t>
            </a:r>
          </a:p>
          <a:p>
            <a:pPr>
              <a:lnSpc>
                <a:spcPct val="90000"/>
              </a:lnSpc>
              <a:spcAft>
                <a:spcPts val="600"/>
              </a:spcAft>
            </a:pPr>
            <a:endParaRPr lang="en-US" sz="1800" kern="1200" dirty="0">
              <a:solidFill>
                <a:schemeClr val="tx1"/>
              </a:solidFill>
              <a:latin typeface="+mn-lt"/>
              <a:ea typeface="+mn-ea"/>
              <a:cs typeface="+mn-cs"/>
            </a:endParaRPr>
          </a:p>
          <a:p>
            <a:pPr>
              <a:lnSpc>
                <a:spcPct val="90000"/>
              </a:lnSpc>
              <a:spcAft>
                <a:spcPts val="600"/>
              </a:spcAft>
            </a:pPr>
            <a:r>
              <a:rPr lang="en-US" sz="1800" i="1" kern="1200" dirty="0">
                <a:solidFill>
                  <a:schemeClr val="tx1"/>
                </a:solidFill>
                <a:latin typeface="+mn-lt"/>
                <a:ea typeface="+mn-ea"/>
                <a:cs typeface="+mn-cs"/>
              </a:rPr>
              <a:t>5.A.01.01 Define entrepreneurship and be able to recognize and describe the characteristics of an entrepreneur.</a:t>
            </a:r>
          </a:p>
          <a:p>
            <a:pPr>
              <a:lnSpc>
                <a:spcPct val="90000"/>
              </a:lnSpc>
              <a:spcAft>
                <a:spcPts val="600"/>
              </a:spcAft>
            </a:pPr>
            <a:r>
              <a:rPr lang="en-US" sz="1800" i="1" kern="1200" dirty="0">
                <a:solidFill>
                  <a:schemeClr val="tx1"/>
                </a:solidFill>
                <a:latin typeface="+mn-lt"/>
                <a:ea typeface="+mn-ea"/>
                <a:cs typeface="+mn-cs"/>
              </a:rPr>
              <a:t>5.B.01.05 Identify and apply effective customer service skills and practices.</a:t>
            </a:r>
          </a:p>
          <a:p>
            <a:pPr>
              <a:lnSpc>
                <a:spcPct val="90000"/>
              </a:lnSpc>
              <a:spcAft>
                <a:spcPts val="600"/>
              </a:spcAft>
            </a:pPr>
            <a:r>
              <a:rPr lang="en-US" sz="1800" i="1" kern="1200" dirty="0">
                <a:solidFill>
                  <a:schemeClr val="tx1"/>
                </a:solidFill>
                <a:latin typeface="+mn-lt"/>
                <a:ea typeface="+mn-ea"/>
                <a:cs typeface="+mn-cs"/>
              </a:rPr>
              <a:t>5.E.01.05 Explain the role of labor organizations.</a:t>
            </a:r>
          </a:p>
          <a:p>
            <a:pPr>
              <a:lnSpc>
                <a:spcPct val="90000"/>
              </a:lnSpc>
              <a:spcAft>
                <a:spcPts val="600"/>
              </a:spcAft>
            </a:pPr>
            <a:r>
              <a:rPr lang="en-US" sz="1800" i="1" kern="1200" dirty="0">
                <a:solidFill>
                  <a:schemeClr val="tx1"/>
                </a:solidFill>
                <a:latin typeface="+mn-lt"/>
                <a:ea typeface="+mn-ea"/>
                <a:cs typeface="+mn-cs"/>
              </a:rPr>
              <a:t>5.E.01.06 Identify practices that support clean energy technologies and encourage </a:t>
            </a:r>
            <a:r>
              <a:rPr lang="en-US" sz="1800" kern="1200" dirty="0">
                <a:solidFill>
                  <a:schemeClr val="tx1"/>
                </a:solidFill>
                <a:latin typeface="+mn-lt"/>
                <a:ea typeface="+mn-ea"/>
                <a:cs typeface="+mn-cs"/>
              </a:rPr>
              <a:t>environmental sustainability.</a:t>
            </a:r>
          </a:p>
          <a:p>
            <a:pPr>
              <a:lnSpc>
                <a:spcPct val="90000"/>
              </a:lnSpc>
              <a:spcAft>
                <a:spcPts val="600"/>
              </a:spcAft>
            </a:pPr>
            <a:r>
              <a:rPr lang="en-US" sz="1800" kern="1200" dirty="0">
                <a:solidFill>
                  <a:schemeClr val="tx1"/>
                </a:solidFill>
                <a:latin typeface="+mn-lt"/>
                <a:ea typeface="+mn-ea"/>
                <a:cs typeface="+mn-cs"/>
              </a:rPr>
              <a:t>[2.] Choose your Grade 10 or 11 </a:t>
            </a:r>
            <a:r>
              <a:rPr lang="en-US" sz="1800" kern="1200" dirty="0" err="1">
                <a:solidFill>
                  <a:schemeClr val="tx1"/>
                </a:solidFill>
                <a:latin typeface="+mn-lt"/>
                <a:ea typeface="+mn-ea"/>
                <a:cs typeface="+mn-cs"/>
              </a:rPr>
              <a:t>class,and</a:t>
            </a:r>
            <a:r>
              <a:rPr lang="en-US" sz="1800" kern="1200" dirty="0">
                <a:solidFill>
                  <a:schemeClr val="tx1"/>
                </a:solidFill>
                <a:latin typeface="+mn-lt"/>
                <a:ea typeface="+mn-ea"/>
                <a:cs typeface="+mn-cs"/>
              </a:rPr>
              <a:t> click to continue.</a:t>
            </a:r>
          </a:p>
          <a:p>
            <a:pPr>
              <a:lnSpc>
                <a:spcPct val="90000"/>
              </a:lnSpc>
              <a:spcAft>
                <a:spcPts val="600"/>
              </a:spcAft>
            </a:pPr>
            <a:r>
              <a:rPr lang="en-US" sz="1800" kern="1200" dirty="0">
                <a:solidFill>
                  <a:schemeClr val="tx1"/>
                </a:solidFill>
                <a:latin typeface="+mn-lt"/>
                <a:ea typeface="+mn-ea"/>
                <a:cs typeface="+mn-cs"/>
              </a:rPr>
              <a:t>[3.] Fill in ratings for your class and click to SAVE.</a:t>
            </a:r>
          </a:p>
          <a:p>
            <a:pPr>
              <a:lnSpc>
                <a:spcPct val="90000"/>
              </a:lnSpc>
              <a:spcAft>
                <a:spcPts val="600"/>
              </a:spcAft>
            </a:pPr>
            <a:r>
              <a:rPr lang="en-US" sz="1800" kern="1200" dirty="0">
                <a:solidFill>
                  <a:schemeClr val="tx1"/>
                </a:solidFill>
                <a:latin typeface="+mn-lt"/>
                <a:ea typeface="+mn-ea"/>
                <a:cs typeface="+mn-cs"/>
              </a:rPr>
              <a:t>NOTE: You can use the “Pre-Fill” feature at the top of the screen and click to continue again. Pre-Fill will not lower any ratings that you have previously entered, but will fill in that rating for all students on the screen who have a blank or lower-than-the-pre-fill rating.</a:t>
            </a:r>
          </a:p>
          <a:p>
            <a:pPr>
              <a:lnSpc>
                <a:spcPct val="90000"/>
              </a:lnSpc>
              <a:spcAft>
                <a:spcPts val="600"/>
              </a:spcAft>
            </a:pPr>
            <a:r>
              <a:rPr lang="en-US" sz="1800" kern="1200" dirty="0">
                <a:solidFill>
                  <a:schemeClr val="tx1"/>
                </a:solidFill>
                <a:latin typeface="+mn-lt"/>
                <a:ea typeface="+mn-ea"/>
                <a:cs typeface="+mn-cs"/>
              </a:rPr>
              <a:t>[4.] Repeat, for the same skill, for your other (Grade 10, 11, and 12) classes.</a:t>
            </a:r>
          </a:p>
        </p:txBody>
      </p:sp>
      <p:pic>
        <p:nvPicPr>
          <p:cNvPr id="5" name="Graphic 4" descr="Programmer male with solid fill">
            <a:extLst>
              <a:ext uri="{FF2B5EF4-FFF2-40B4-BE49-F238E27FC236}">
                <a16:creationId xmlns:a16="http://schemas.microsoft.com/office/drawing/2014/main" id="{48010C8C-B26E-C215-873D-D43B144F81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52399"/>
            <a:ext cx="1558925" cy="1558925"/>
          </a:xfrm>
          <a:prstGeom prst="rect">
            <a:avLst/>
          </a:prstGeom>
        </p:spPr>
      </p:pic>
    </p:spTree>
    <p:extLst>
      <p:ext uri="{BB962C8B-B14F-4D97-AF65-F5344CB8AC3E}">
        <p14:creationId xmlns:p14="http://schemas.microsoft.com/office/powerpoint/2010/main" val="23594031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3"/>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Google Shape;94;p1"/>
          <p:cNvSpPr txBox="1">
            <a:spLocks noGrp="1"/>
          </p:cNvSpPr>
          <p:nvPr>
            <p:ph type="title"/>
          </p:nvPr>
        </p:nvSpPr>
        <p:spPr>
          <a:xfrm>
            <a:off x="59968" y="1563005"/>
            <a:ext cx="3764404" cy="4461163"/>
          </a:xfrm>
          <a:prstGeom prst="rect">
            <a:avLst/>
          </a:prstGeom>
        </p:spPr>
        <p:txBody>
          <a:bodyPr spcFirstLastPara="1" vert="horz" lIns="91440" tIns="45720" rIns="91440" bIns="45720" rtlCol="0" anchor="ctr" anchorCtr="0">
            <a:normAutofit/>
          </a:bodyPr>
          <a:lstStyle/>
          <a:p>
            <a:pPr>
              <a:lnSpc>
                <a:spcPct val="90000"/>
              </a:lnSpc>
              <a:spcAft>
                <a:spcPts val="600"/>
              </a:spcAft>
            </a:pPr>
            <a:r>
              <a:rPr lang="en-US" sz="4400" kern="1200" dirty="0">
                <a:solidFill>
                  <a:schemeClr val="tx1"/>
                </a:solidFill>
                <a:latin typeface="+mn-lt"/>
                <a:ea typeface="+mn-ea"/>
                <a:cs typeface="+mn-cs"/>
              </a:rPr>
              <a:t>Project 3A: (optional) Tracking safety quizzes and assessments</a:t>
            </a:r>
          </a:p>
        </p:txBody>
      </p:sp>
      <p:sp>
        <p:nvSpPr>
          <p:cNvPr id="103" name="Arc 10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38DCBF6E-BE7C-4596-AE10-3943E61E2DAD}"/>
              </a:ext>
            </a:extLst>
          </p:cNvPr>
          <p:cNvSpPr txBox="1"/>
          <p:nvPr/>
        </p:nvSpPr>
        <p:spPr>
          <a:xfrm>
            <a:off x="4167272" y="0"/>
            <a:ext cx="7681828" cy="6176963"/>
          </a:xfrm>
          <a:prstGeom prst="rect">
            <a:avLst/>
          </a:prstGeom>
        </p:spPr>
        <p:txBody>
          <a:bodyPr vert="horz" lIns="91440" tIns="45720" rIns="91440" bIns="45720" rtlCol="0" anchor="ctr">
            <a:normAutofit/>
          </a:bodyPr>
          <a:lstStyle/>
          <a:p>
            <a:pPr>
              <a:lnSpc>
                <a:spcPct val="90000"/>
              </a:lnSpc>
              <a:spcAft>
                <a:spcPts val="600"/>
              </a:spcAft>
            </a:pPr>
            <a:r>
              <a:rPr lang="en-US" sz="1800" kern="1200" dirty="0">
                <a:solidFill>
                  <a:schemeClr val="tx1"/>
                </a:solidFill>
                <a:latin typeface="+mn-lt"/>
                <a:ea typeface="+mn-ea"/>
                <a:cs typeface="+mn-cs"/>
              </a:rPr>
              <a:t>[1.] From the navigation bar along the top of the screen, under the Competency Checklist tab, open the Safety Quizzes/Assessments screen. When the screen opens, choose an individual student name.</a:t>
            </a:r>
          </a:p>
          <a:p>
            <a:pPr>
              <a:lnSpc>
                <a:spcPct val="90000"/>
              </a:lnSpc>
              <a:spcAft>
                <a:spcPts val="600"/>
              </a:spcAft>
            </a:pPr>
            <a:r>
              <a:rPr lang="en-US" sz="1800" kern="1200" dirty="0">
                <a:solidFill>
                  <a:schemeClr val="tx1"/>
                </a:solidFill>
                <a:latin typeface="+mn-lt"/>
                <a:ea typeface="+mn-ea"/>
                <a:cs typeface="+mn-cs"/>
              </a:rPr>
              <a:t>[2.] This page displays the skills/competencies in Strand 2A, focusing on safety skills. Read over the list, and provide a rating for this student, and a comment about what safety quizzes or assessments this student has passed. If there is more than one skill within an item, such as 2.A.01.03 “Uses Hand Tools and Power Tools Safely” you can save it multiple times, with different dates and comments, such as “Power Saw Safety Assessment” or “Power Drill Safety Assessment.”</a:t>
            </a:r>
          </a:p>
          <a:p>
            <a:pPr>
              <a:lnSpc>
                <a:spcPct val="90000"/>
              </a:lnSpc>
              <a:spcAft>
                <a:spcPts val="600"/>
              </a:spcAft>
            </a:pPr>
            <a:r>
              <a:rPr lang="en-US" sz="1800" kern="1200" dirty="0">
                <a:solidFill>
                  <a:schemeClr val="tx1"/>
                </a:solidFill>
                <a:latin typeface="+mn-lt"/>
                <a:ea typeface="+mn-ea"/>
                <a:cs typeface="+mn-cs"/>
              </a:rPr>
              <a:t>[3.] If students have taken Safety Quizzes or Assessments not listed in Strand 2A, you can list these at the topic the page under S: Safety Quizzes/Assessments. You can list multiple items, on different dates and comments, under this heading.</a:t>
            </a:r>
          </a:p>
        </p:txBody>
      </p:sp>
      <p:pic>
        <p:nvPicPr>
          <p:cNvPr id="5" name="Graphic 4" descr="Programmer male with solid fill">
            <a:extLst>
              <a:ext uri="{FF2B5EF4-FFF2-40B4-BE49-F238E27FC236}">
                <a16:creationId xmlns:a16="http://schemas.microsoft.com/office/drawing/2014/main" id="{48010C8C-B26E-C215-873D-D43B144F81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52399"/>
            <a:ext cx="1558925" cy="1558925"/>
          </a:xfrm>
          <a:prstGeom prst="rect">
            <a:avLst/>
          </a:prstGeom>
        </p:spPr>
      </p:pic>
    </p:spTree>
    <p:extLst>
      <p:ext uri="{BB962C8B-B14F-4D97-AF65-F5344CB8AC3E}">
        <p14:creationId xmlns:p14="http://schemas.microsoft.com/office/powerpoint/2010/main" val="1461236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3"/>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Google Shape;94;p1"/>
          <p:cNvSpPr txBox="1">
            <a:spLocks noGrp="1"/>
          </p:cNvSpPr>
          <p:nvPr>
            <p:ph type="title"/>
          </p:nvPr>
        </p:nvSpPr>
        <p:spPr>
          <a:xfrm>
            <a:off x="59968" y="1563005"/>
            <a:ext cx="3764404" cy="4461163"/>
          </a:xfrm>
          <a:prstGeom prst="rect">
            <a:avLst/>
          </a:prstGeom>
        </p:spPr>
        <p:txBody>
          <a:bodyPr spcFirstLastPara="1" vert="horz" lIns="91440" tIns="45720" rIns="91440" bIns="45720" rtlCol="0" anchor="ctr" anchorCtr="0">
            <a:normAutofit/>
          </a:bodyPr>
          <a:lstStyle/>
          <a:p>
            <a:pPr>
              <a:lnSpc>
                <a:spcPct val="90000"/>
              </a:lnSpc>
              <a:spcAft>
                <a:spcPts val="600"/>
              </a:spcAft>
            </a:pPr>
            <a:r>
              <a:rPr lang="en-US" sz="4400" kern="1200" dirty="0">
                <a:solidFill>
                  <a:schemeClr val="tx1"/>
                </a:solidFill>
                <a:latin typeface="+mn-lt"/>
                <a:ea typeface="+mn-ea"/>
                <a:cs typeface="+mn-cs"/>
              </a:rPr>
              <a:t>Project 3B: (optional) Using the “By Student” screen</a:t>
            </a:r>
          </a:p>
        </p:txBody>
      </p:sp>
      <p:sp>
        <p:nvSpPr>
          <p:cNvPr id="103" name="Arc 10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38DCBF6E-BE7C-4596-AE10-3943E61E2DAD}"/>
              </a:ext>
            </a:extLst>
          </p:cNvPr>
          <p:cNvSpPr txBox="1"/>
          <p:nvPr/>
        </p:nvSpPr>
        <p:spPr>
          <a:xfrm>
            <a:off x="4167272" y="0"/>
            <a:ext cx="7681828" cy="6176963"/>
          </a:xfrm>
          <a:prstGeom prst="rect">
            <a:avLst/>
          </a:prstGeom>
        </p:spPr>
        <p:txBody>
          <a:bodyPr vert="horz" lIns="91440" tIns="45720" rIns="91440" bIns="45720" rtlCol="0" anchor="ctr">
            <a:normAutofit/>
          </a:bodyPr>
          <a:lstStyle/>
          <a:p>
            <a:pPr>
              <a:lnSpc>
                <a:spcPct val="90000"/>
              </a:lnSpc>
              <a:spcAft>
                <a:spcPts val="600"/>
              </a:spcAft>
            </a:pPr>
            <a:r>
              <a:rPr lang="en-US" sz="1800" kern="1200" dirty="0">
                <a:solidFill>
                  <a:schemeClr val="tx1"/>
                </a:solidFill>
                <a:latin typeface="+mn-lt"/>
                <a:ea typeface="+mn-ea"/>
                <a:cs typeface="+mn-cs"/>
              </a:rPr>
              <a:t>[1.] From the navigation bar along the top of the screen, under the Competency Checklist tab, open the “By Student” screen.</a:t>
            </a:r>
          </a:p>
          <a:p>
            <a:pPr>
              <a:lnSpc>
                <a:spcPct val="90000"/>
              </a:lnSpc>
              <a:spcAft>
                <a:spcPts val="600"/>
              </a:spcAft>
            </a:pPr>
            <a:r>
              <a:rPr lang="en-US" sz="1800" kern="1200" dirty="0">
                <a:solidFill>
                  <a:schemeClr val="tx1"/>
                </a:solidFill>
                <a:latin typeface="+mn-lt"/>
                <a:ea typeface="+mn-ea"/>
                <a:cs typeface="+mn-cs"/>
              </a:rPr>
              <a:t>[2.] Choose Strand 6 and choose a specific student name. Fill in a rating for three or four competencies on this list, and add a comment about the projects or lessons when this competency was practiced or assessed.</a:t>
            </a:r>
          </a:p>
          <a:p>
            <a:pPr>
              <a:lnSpc>
                <a:spcPct val="90000"/>
              </a:lnSpc>
              <a:spcAft>
                <a:spcPts val="600"/>
              </a:spcAft>
            </a:pPr>
            <a:r>
              <a:rPr lang="en-US" sz="1800" kern="1200" dirty="0">
                <a:solidFill>
                  <a:schemeClr val="tx1"/>
                </a:solidFill>
                <a:latin typeface="+mn-lt"/>
                <a:ea typeface="+mn-ea"/>
                <a:cs typeface="+mn-cs"/>
              </a:rPr>
              <a:t>[3.] Click to SAVE.</a:t>
            </a:r>
          </a:p>
        </p:txBody>
      </p:sp>
      <p:pic>
        <p:nvPicPr>
          <p:cNvPr id="5" name="Graphic 4" descr="Programmer male with solid fill">
            <a:extLst>
              <a:ext uri="{FF2B5EF4-FFF2-40B4-BE49-F238E27FC236}">
                <a16:creationId xmlns:a16="http://schemas.microsoft.com/office/drawing/2014/main" id="{48010C8C-B26E-C215-873D-D43B144F81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52399"/>
            <a:ext cx="1558925" cy="1558925"/>
          </a:xfrm>
          <a:prstGeom prst="rect">
            <a:avLst/>
          </a:prstGeom>
        </p:spPr>
      </p:pic>
    </p:spTree>
    <p:extLst>
      <p:ext uri="{BB962C8B-B14F-4D97-AF65-F5344CB8AC3E}">
        <p14:creationId xmlns:p14="http://schemas.microsoft.com/office/powerpoint/2010/main" val="2504425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 name="Picture 1">
            <a:extLst>
              <a:ext uri="{FF2B5EF4-FFF2-40B4-BE49-F238E27FC236}">
                <a16:creationId xmlns:a16="http://schemas.microsoft.com/office/drawing/2014/main" id="{12DFF7E5-1B05-3F83-F8DE-0F4A66D00F92}"/>
              </a:ext>
            </a:extLst>
          </p:cNvPr>
          <p:cNvPicPr>
            <a:picLocks noChangeAspect="1"/>
          </p:cNvPicPr>
          <p:nvPr/>
        </p:nvPicPr>
        <p:blipFill>
          <a:blip r:embed="rId3"/>
          <a:stretch>
            <a:fillRect/>
          </a:stretch>
        </p:blipFill>
        <p:spPr>
          <a:xfrm>
            <a:off x="70454" y="1416486"/>
            <a:ext cx="6025546" cy="4025027"/>
          </a:xfrm>
          <a:prstGeom prst="rect">
            <a:avLst/>
          </a:prstGeom>
        </p:spPr>
      </p:pic>
      <p:sp>
        <p:nvSpPr>
          <p:cNvPr id="221" name="Google Shape;221;p26"/>
          <p:cNvSpPr txBox="1">
            <a:spLocks noGrp="1"/>
          </p:cNvSpPr>
          <p:nvPr>
            <p:ph type="title"/>
          </p:nvPr>
        </p:nvSpPr>
        <p:spPr>
          <a:xfrm>
            <a:off x="0" y="55880"/>
            <a:ext cx="11988800" cy="1143000"/>
          </a:xfrm>
          <a:prstGeom prst="rect">
            <a:avLst/>
          </a:prstGeom>
          <a:solidFill>
            <a:schemeClr val="accent5">
              <a:lumMod val="40000"/>
              <a:lumOff val="60000"/>
            </a:schemeClr>
          </a:solidFill>
          <a:ln>
            <a:noFill/>
          </a:ln>
        </p:spPr>
        <p:txBody>
          <a:bodyPr spcFirstLastPara="1" wrap="square" lIns="91425" tIns="45700" rIns="91425" bIns="45700" anchor="ctr" anchorCtr="0">
            <a:normAutofit/>
          </a:bodyPr>
          <a:lstStyle/>
          <a:p>
            <a:pPr>
              <a:buSzPts val="3200"/>
            </a:pPr>
            <a:r>
              <a:rPr lang="en-US" sz="3200" dirty="0"/>
              <a:t>Student View &amp; Self-Assessment</a:t>
            </a:r>
            <a:endParaRPr sz="3200" dirty="0"/>
          </a:p>
        </p:txBody>
      </p:sp>
      <p:pic>
        <p:nvPicPr>
          <p:cNvPr id="222" name="Google Shape;222;p26"/>
          <p:cNvPicPr preferRelativeResize="0"/>
          <p:nvPr/>
        </p:nvPicPr>
        <p:blipFill rotWithShape="1">
          <a:blip r:embed="rId4">
            <a:alphaModFix/>
          </a:blip>
          <a:srcRect/>
          <a:stretch/>
        </p:blipFill>
        <p:spPr>
          <a:xfrm>
            <a:off x="1816100" y="2645761"/>
            <a:ext cx="8458200" cy="4038600"/>
          </a:xfrm>
          <a:prstGeom prst="rect">
            <a:avLst/>
          </a:prstGeom>
          <a:noFill/>
          <a:ln w="9525" cap="flat" cmpd="sng">
            <a:solidFill>
              <a:schemeClr val="dk1"/>
            </a:solidFill>
            <a:prstDash val="solid"/>
            <a:miter lim="800000"/>
            <a:headEnd type="none" w="sm" len="sm"/>
            <a:tailEnd type="none" w="sm" len="sm"/>
          </a:ln>
          <a:effectLst>
            <a:outerShdw dist="107763" dir="18900000" algn="ctr" rotWithShape="0">
              <a:schemeClr val="lt2">
                <a:alpha val="49803"/>
              </a:schemeClr>
            </a:outerShdw>
          </a:effectLst>
        </p:spPr>
      </p:pic>
      <p:sp>
        <p:nvSpPr>
          <p:cNvPr id="3" name="Google Shape;189;p21">
            <a:extLst>
              <a:ext uri="{FF2B5EF4-FFF2-40B4-BE49-F238E27FC236}">
                <a16:creationId xmlns:a16="http://schemas.microsoft.com/office/drawing/2014/main" id="{0305D9CA-5E12-5540-9584-4221009912E3}"/>
              </a:ext>
            </a:extLst>
          </p:cNvPr>
          <p:cNvSpPr/>
          <p:nvPr/>
        </p:nvSpPr>
        <p:spPr>
          <a:xfrm>
            <a:off x="8483600" y="443899"/>
            <a:ext cx="3619500" cy="6071201"/>
          </a:xfrm>
          <a:prstGeom prst="wedgeRoundRectCallout">
            <a:avLst>
              <a:gd name="adj1" fmla="val -74472"/>
              <a:gd name="adj2" fmla="val 22910"/>
              <a:gd name="adj3" fmla="val 16667"/>
            </a:avLst>
          </a:prstGeom>
          <a:solidFill>
            <a:srgbClr val="F2F2F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1F3864"/>
              </a:buClr>
              <a:buSzPts val="2000"/>
              <a:buFont typeface="Calibri"/>
              <a:buNone/>
            </a:pPr>
            <a:r>
              <a:rPr lang="en-US" sz="2000" dirty="0">
                <a:solidFill>
                  <a:srgbClr val="1F3864"/>
                </a:solidFill>
                <a:latin typeface="Calibri"/>
                <a:ea typeface="Calibri"/>
                <a:cs typeface="Calibri"/>
                <a:sym typeface="Calibri"/>
              </a:rPr>
              <a:t>Students can sign into the student pages, using the shortcut address or the full address.  See the home page to find these links.</a:t>
            </a:r>
          </a:p>
          <a:p>
            <a:pPr marL="0" marR="0" lvl="0" indent="0" algn="l" rtl="0">
              <a:spcBef>
                <a:spcPts val="0"/>
              </a:spcBef>
              <a:spcAft>
                <a:spcPts val="0"/>
              </a:spcAft>
              <a:buClr>
                <a:srgbClr val="1F3864"/>
              </a:buClr>
              <a:buSzPts val="2000"/>
              <a:buFont typeface="Calibri"/>
              <a:buNone/>
            </a:pPr>
            <a:endParaRPr lang="en-US" sz="2000" dirty="0">
              <a:solidFill>
                <a:srgbClr val="1F3864"/>
              </a:solidFill>
              <a:latin typeface="Calibri"/>
              <a:ea typeface="Calibri"/>
              <a:cs typeface="Calibri"/>
              <a:sym typeface="Calibri"/>
            </a:endParaRPr>
          </a:p>
          <a:p>
            <a:pPr marL="0" marR="0" lvl="0" indent="0" algn="l" rtl="0">
              <a:spcBef>
                <a:spcPts val="0"/>
              </a:spcBef>
              <a:spcAft>
                <a:spcPts val="0"/>
              </a:spcAft>
              <a:buClr>
                <a:srgbClr val="1F3864"/>
              </a:buClr>
              <a:buSzPts val="2000"/>
              <a:buFont typeface="Calibri"/>
              <a:buNone/>
            </a:pPr>
            <a:r>
              <a:rPr lang="en-US" sz="2000" dirty="0">
                <a:solidFill>
                  <a:srgbClr val="1F3864"/>
                </a:solidFill>
                <a:latin typeface="Calibri"/>
                <a:ea typeface="Calibri"/>
                <a:cs typeface="Calibri"/>
                <a:sym typeface="Calibri"/>
              </a:rPr>
              <a:t>Students can view the checklist and can self-assess using the self-assessment view of the checklist.  </a:t>
            </a:r>
          </a:p>
          <a:p>
            <a:pPr marL="0" marR="0" lvl="0" indent="0" algn="l" rtl="0">
              <a:spcBef>
                <a:spcPts val="0"/>
              </a:spcBef>
              <a:spcAft>
                <a:spcPts val="0"/>
              </a:spcAft>
              <a:buClr>
                <a:srgbClr val="1F3864"/>
              </a:buClr>
              <a:buSzPts val="2000"/>
              <a:buFont typeface="Calibri"/>
              <a:buNone/>
            </a:pPr>
            <a:endParaRPr lang="en-US" sz="2000" dirty="0">
              <a:solidFill>
                <a:srgbClr val="1F3864"/>
              </a:solidFill>
              <a:latin typeface="Calibri"/>
              <a:ea typeface="Calibri"/>
              <a:cs typeface="Calibri"/>
              <a:sym typeface="Calibri"/>
            </a:endParaRPr>
          </a:p>
          <a:p>
            <a:pPr marL="0" marR="0" lvl="0" indent="0" algn="l" rtl="0">
              <a:spcBef>
                <a:spcPts val="0"/>
              </a:spcBef>
              <a:spcAft>
                <a:spcPts val="0"/>
              </a:spcAft>
              <a:buClr>
                <a:srgbClr val="1F3864"/>
              </a:buClr>
              <a:buSzPts val="2000"/>
              <a:buFont typeface="Calibri"/>
              <a:buNone/>
            </a:pPr>
            <a:r>
              <a:rPr lang="en-US" sz="2000" dirty="0">
                <a:solidFill>
                  <a:srgbClr val="1F3864"/>
                </a:solidFill>
                <a:latin typeface="Calibri"/>
                <a:ea typeface="Calibri"/>
                <a:cs typeface="Calibri"/>
                <a:sym typeface="Calibri"/>
              </a:rPr>
              <a:t>Self-assessment ratings and comments are stored in a separate column in the database, and can be viewed side-by-side alongside teacher ratings.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3"/>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Google Shape;94;p1"/>
          <p:cNvSpPr txBox="1">
            <a:spLocks noGrp="1"/>
          </p:cNvSpPr>
          <p:nvPr>
            <p:ph type="title"/>
          </p:nvPr>
        </p:nvSpPr>
        <p:spPr>
          <a:xfrm>
            <a:off x="238761" y="1198418"/>
            <a:ext cx="3200400" cy="4461163"/>
          </a:xfrm>
          <a:prstGeom prst="rect">
            <a:avLst/>
          </a:prstGeom>
        </p:spPr>
        <p:txBody>
          <a:bodyPr spcFirstLastPara="1" vert="horz" lIns="91440" tIns="45720" rIns="91440" bIns="45720" rtlCol="0" anchor="ctr" anchorCtr="0">
            <a:normAutofit/>
          </a:bodyPr>
          <a:lstStyle/>
          <a:p>
            <a:pPr marL="0" lvl="0" indent="0">
              <a:spcBef>
                <a:spcPct val="0"/>
              </a:spcBef>
              <a:spcAft>
                <a:spcPts val="0"/>
              </a:spcAft>
              <a:buClr>
                <a:schemeClr val="dk1"/>
              </a:buClr>
              <a:buSzPts val="4400"/>
            </a:pPr>
            <a:br>
              <a:rPr lang="en-US" kern="1200" dirty="0">
                <a:solidFill>
                  <a:srgbClr val="FFFFFF"/>
                </a:solidFill>
                <a:latin typeface="+mj-lt"/>
                <a:ea typeface="+mj-ea"/>
                <a:cs typeface="+mj-cs"/>
              </a:rPr>
            </a:br>
            <a:r>
              <a:rPr lang="en-US" kern="1200" dirty="0">
                <a:solidFill>
                  <a:srgbClr val="FFFFFF"/>
                </a:solidFill>
                <a:latin typeface="+mj-lt"/>
                <a:ea typeface="+mj-ea"/>
                <a:cs typeface="+mj-cs"/>
              </a:rPr>
              <a:t>Before the workshop</a:t>
            </a:r>
          </a:p>
        </p:txBody>
      </p:sp>
      <p:sp>
        <p:nvSpPr>
          <p:cNvPr id="103" name="Arc 10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38DCBF6E-BE7C-4596-AE10-3943E61E2DAD}"/>
              </a:ext>
            </a:extLst>
          </p:cNvPr>
          <p:cNvSpPr txBox="1"/>
          <p:nvPr/>
        </p:nvSpPr>
        <p:spPr>
          <a:xfrm>
            <a:off x="4271764" y="319088"/>
            <a:ext cx="7505931" cy="6538912"/>
          </a:xfrm>
          <a:prstGeom prst="rect">
            <a:avLst/>
          </a:prstGeom>
        </p:spPr>
        <p:txBody>
          <a:bodyPr vert="horz" lIns="91440" tIns="45720" rIns="91440" bIns="45720" rtlCol="0" anchor="ctr">
            <a:normAutofit lnSpcReduction="10000"/>
          </a:bodyPr>
          <a:lstStyle/>
          <a:p>
            <a:pPr>
              <a:lnSpc>
                <a:spcPct val="90000"/>
              </a:lnSpc>
              <a:spcAft>
                <a:spcPts val="600"/>
              </a:spcAft>
            </a:pPr>
            <a:r>
              <a:rPr lang="en-US" sz="1800" kern="1200" dirty="0">
                <a:solidFill>
                  <a:schemeClr val="tx1"/>
                </a:solidFill>
                <a:latin typeface="+mn-lt"/>
                <a:ea typeface="+mn-ea"/>
                <a:cs typeface="+mn-cs"/>
              </a:rPr>
              <a:t>Before the database workshop, sign into the database with the username and password you were given. If you are not sure of your password, use the “Retrieve Password” feature to have your password emailed to you.  If you don’t have a username/password, you, or a mentor or co-worker, can email Jennifer Leonard at </a:t>
            </a:r>
            <a:r>
              <a:rPr lang="en-US" sz="1800" kern="1200" dirty="0">
                <a:solidFill>
                  <a:schemeClr val="tx1"/>
                </a:solidFill>
                <a:latin typeface="+mn-lt"/>
                <a:ea typeface="+mn-ea"/>
                <a:cs typeface="+mn-cs"/>
                <a:hlinkClick r:id="rId3"/>
              </a:rPr>
              <a:t>jleonard@skillslibrary.com</a:t>
            </a:r>
            <a:r>
              <a:rPr lang="en-US" sz="1800" kern="1200" dirty="0">
                <a:solidFill>
                  <a:schemeClr val="tx1"/>
                </a:solidFill>
                <a:latin typeface="+mn-lt"/>
                <a:ea typeface="+mn-ea"/>
                <a:cs typeface="+mn-cs"/>
              </a:rPr>
              <a:t> to request an account.  Please include your name, email, and name of your school and CVTE program.</a:t>
            </a:r>
          </a:p>
          <a:p>
            <a:pPr indent="-228600">
              <a:lnSpc>
                <a:spcPct val="90000"/>
              </a:lnSpc>
              <a:spcAft>
                <a:spcPts val="600"/>
              </a:spcAft>
              <a:buFont typeface="Arial" panose="020B0604020202020204" pitchFamily="34" charset="0"/>
              <a:buChar char="•"/>
            </a:pPr>
            <a:endParaRPr lang="en-US" sz="1800" kern="1200" dirty="0">
              <a:solidFill>
                <a:schemeClr val="tx1"/>
              </a:solidFill>
              <a:latin typeface="+mn-lt"/>
              <a:ea typeface="+mn-ea"/>
              <a:cs typeface="+mn-cs"/>
            </a:endParaRPr>
          </a:p>
          <a:p>
            <a:pPr indent="-228600">
              <a:lnSpc>
                <a:spcPct val="90000"/>
              </a:lnSpc>
              <a:spcAft>
                <a:spcPts val="600"/>
              </a:spcAft>
              <a:buFont typeface="Arial" panose="020B0604020202020204" pitchFamily="34" charset="0"/>
              <a:buChar char="•"/>
            </a:pPr>
            <a:r>
              <a:rPr lang="en-US" sz="1800" kern="1200" dirty="0">
                <a:solidFill>
                  <a:schemeClr val="tx1"/>
                </a:solidFill>
                <a:latin typeface="+mn-lt"/>
                <a:ea typeface="+mn-ea"/>
                <a:cs typeface="+mn-cs"/>
              </a:rPr>
              <a:t>On the navigation bar along the top of the screen, click on the Instructions / About / Resources tab and choose View Rubric. Read or print out the rubric, which explains the 1 to 4 scale.</a:t>
            </a:r>
          </a:p>
          <a:p>
            <a:pPr indent="-228600">
              <a:lnSpc>
                <a:spcPct val="90000"/>
              </a:lnSpc>
              <a:spcAft>
                <a:spcPts val="600"/>
              </a:spcAft>
              <a:buFont typeface="Arial" panose="020B0604020202020204" pitchFamily="34" charset="0"/>
              <a:buChar char="•"/>
            </a:pPr>
            <a:r>
              <a:rPr lang="en-US" sz="1800" kern="1200" dirty="0">
                <a:solidFill>
                  <a:schemeClr val="tx1"/>
                </a:solidFill>
                <a:latin typeface="+mn-lt"/>
                <a:ea typeface="+mn-ea"/>
                <a:cs typeface="+mn-cs"/>
              </a:rPr>
              <a:t>Next, on the navigation bar along the top of the screen, click on the Lesson Planning and Framework Views tab and choose “Searchable – View Competencies.” Briefly browse this page, noticing that you can browse by strand, topic, or keyword. Enter a keyword that might appear in your curriculum such as “paint” or “font” or “temperature” and click to search for that word.</a:t>
            </a:r>
          </a:p>
          <a:p>
            <a:pPr indent="-228600">
              <a:lnSpc>
                <a:spcPct val="90000"/>
              </a:lnSpc>
              <a:spcAft>
                <a:spcPts val="600"/>
              </a:spcAft>
              <a:buFont typeface="Arial" panose="020B0604020202020204" pitchFamily="34" charset="0"/>
              <a:buChar char="•"/>
            </a:pPr>
            <a:r>
              <a:rPr lang="en-US" sz="1800" kern="1200" dirty="0">
                <a:solidFill>
                  <a:schemeClr val="tx1"/>
                </a:solidFill>
                <a:latin typeface="+mn-lt"/>
                <a:ea typeface="+mn-ea"/>
                <a:cs typeface="+mn-cs"/>
              </a:rPr>
              <a:t>Next, return to the home page. Above the Exploratory calendar, click the button for “Dashboard Chart” to see if any skills/competencies have been assessed so far for the students currently in your program.</a:t>
            </a:r>
          </a:p>
          <a:p>
            <a:pPr indent="-228600">
              <a:lnSpc>
                <a:spcPct val="90000"/>
              </a:lnSpc>
              <a:spcAft>
                <a:spcPts val="600"/>
              </a:spcAft>
              <a:buFont typeface="Arial" panose="020B0604020202020204" pitchFamily="34" charset="0"/>
              <a:buChar char="•"/>
            </a:pPr>
            <a:r>
              <a:rPr lang="en-US" sz="1800" kern="1200" dirty="0">
                <a:solidFill>
                  <a:schemeClr val="tx1"/>
                </a:solidFill>
                <a:latin typeface="+mn-lt"/>
                <a:ea typeface="+mn-ea"/>
                <a:cs typeface="+mn-cs"/>
              </a:rPr>
              <a:t>Throughout this presentation, there is a series of activities, which can be done before, during, or after the database workshop. Projects 1-5 are recommended for an introduction to the database (or a review and “what’s new”) and Projects 6-10 are recommended for a workshop for experienced database users.</a:t>
            </a:r>
          </a:p>
        </p:txBody>
      </p:sp>
      <p:pic>
        <p:nvPicPr>
          <p:cNvPr id="5" name="Graphic 4" descr="Programmer male with solid fill">
            <a:extLst>
              <a:ext uri="{FF2B5EF4-FFF2-40B4-BE49-F238E27FC236}">
                <a16:creationId xmlns:a16="http://schemas.microsoft.com/office/drawing/2014/main" id="{48010C8C-B26E-C215-873D-D43B144F81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152399"/>
            <a:ext cx="1558925" cy="1558925"/>
          </a:xfrm>
          <a:prstGeom prst="rect">
            <a:avLst/>
          </a:prstGeom>
        </p:spPr>
      </p:pic>
    </p:spTree>
    <p:extLst>
      <p:ext uri="{BB962C8B-B14F-4D97-AF65-F5344CB8AC3E}">
        <p14:creationId xmlns:p14="http://schemas.microsoft.com/office/powerpoint/2010/main" val="1481620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3"/>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Google Shape;94;p1"/>
          <p:cNvSpPr txBox="1">
            <a:spLocks noGrp="1"/>
          </p:cNvSpPr>
          <p:nvPr>
            <p:ph type="title"/>
          </p:nvPr>
        </p:nvSpPr>
        <p:spPr>
          <a:xfrm>
            <a:off x="59968" y="1563005"/>
            <a:ext cx="3764404" cy="4461163"/>
          </a:xfrm>
          <a:prstGeom prst="rect">
            <a:avLst/>
          </a:prstGeom>
        </p:spPr>
        <p:txBody>
          <a:bodyPr spcFirstLastPara="1" vert="horz" lIns="91440" tIns="45720" rIns="91440" bIns="45720" rtlCol="0" anchor="ctr" anchorCtr="0">
            <a:normAutofit/>
          </a:bodyPr>
          <a:lstStyle/>
          <a:p>
            <a:pPr>
              <a:lnSpc>
                <a:spcPct val="90000"/>
              </a:lnSpc>
              <a:spcAft>
                <a:spcPts val="600"/>
              </a:spcAft>
            </a:pPr>
            <a:r>
              <a:rPr lang="en-US" sz="4400" kern="1200" dirty="0">
                <a:solidFill>
                  <a:schemeClr val="tx1"/>
                </a:solidFill>
                <a:latin typeface="+mn-lt"/>
                <a:ea typeface="+mn-ea"/>
                <a:cs typeface="+mn-cs"/>
              </a:rPr>
              <a:t>Project 4: Share the checklist with students via printout or PDF.</a:t>
            </a:r>
          </a:p>
        </p:txBody>
      </p:sp>
      <p:sp>
        <p:nvSpPr>
          <p:cNvPr id="103" name="Arc 10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38DCBF6E-BE7C-4596-AE10-3943E61E2DAD}"/>
              </a:ext>
            </a:extLst>
          </p:cNvPr>
          <p:cNvSpPr txBox="1"/>
          <p:nvPr/>
        </p:nvSpPr>
        <p:spPr>
          <a:xfrm>
            <a:off x="4167272" y="0"/>
            <a:ext cx="7681828" cy="6538912"/>
          </a:xfrm>
          <a:prstGeom prst="rect">
            <a:avLst/>
          </a:prstGeom>
        </p:spPr>
        <p:txBody>
          <a:bodyPr vert="horz" lIns="91440" tIns="45720" rIns="91440" bIns="45720" rtlCol="0" anchor="ctr">
            <a:normAutofit/>
          </a:bodyPr>
          <a:lstStyle/>
          <a:p>
            <a:pPr>
              <a:lnSpc>
                <a:spcPct val="90000"/>
              </a:lnSpc>
              <a:spcAft>
                <a:spcPts val="600"/>
              </a:spcAft>
            </a:pPr>
            <a:r>
              <a:rPr lang="en-US" sz="1800" kern="1200" dirty="0">
                <a:solidFill>
                  <a:schemeClr val="tx1"/>
                </a:solidFill>
                <a:latin typeface="+mn-lt"/>
                <a:ea typeface="+mn-ea"/>
                <a:cs typeface="+mn-cs"/>
              </a:rPr>
              <a:t>[1.] From the Competency Checklist tab, choose “Print/View- Topics/Comps with Ratings”.</a:t>
            </a:r>
          </a:p>
          <a:p>
            <a:pPr>
              <a:lnSpc>
                <a:spcPct val="90000"/>
              </a:lnSpc>
              <a:spcAft>
                <a:spcPts val="600"/>
              </a:spcAft>
            </a:pPr>
            <a:r>
              <a:rPr lang="en-US" sz="1800" kern="1200" dirty="0">
                <a:solidFill>
                  <a:schemeClr val="tx1"/>
                </a:solidFill>
                <a:latin typeface="+mn-lt"/>
                <a:ea typeface="+mn-ea"/>
                <a:cs typeface="+mn-cs"/>
              </a:rPr>
              <a:t>[2.] When the screen opens, choose a student name in the students dropdown list, and choose “-ALL-“ under the “What Strand” dropdown list and click to continue. (When choosing a student name, choose one who has some ratings in the checklist.)</a:t>
            </a:r>
          </a:p>
          <a:p>
            <a:pPr>
              <a:lnSpc>
                <a:spcPct val="90000"/>
              </a:lnSpc>
              <a:spcAft>
                <a:spcPts val="600"/>
              </a:spcAft>
            </a:pPr>
            <a:r>
              <a:rPr lang="en-US" sz="1800" kern="1200" dirty="0">
                <a:solidFill>
                  <a:schemeClr val="tx1"/>
                </a:solidFill>
                <a:latin typeface="+mn-lt"/>
                <a:ea typeface="+mn-ea"/>
                <a:cs typeface="+mn-cs"/>
              </a:rPr>
              <a:t>[3.] Save this screen to a PDF file. To print to PDF, you can press Ctrl-P on the keyboard to open a print dialog box. In the dialog box, choose to “Print to PDF” instead of printing to your printer. When prompted, give the file a name and click to “PRINT” and the file will be saved as a PDF.</a:t>
            </a:r>
          </a:p>
          <a:p>
            <a:pPr>
              <a:lnSpc>
                <a:spcPct val="90000"/>
              </a:lnSpc>
              <a:spcAft>
                <a:spcPts val="600"/>
              </a:spcAft>
            </a:pPr>
            <a:r>
              <a:rPr lang="en-US" sz="1800" kern="1200" dirty="0">
                <a:solidFill>
                  <a:schemeClr val="tx1"/>
                </a:solidFill>
                <a:latin typeface="+mn-lt"/>
                <a:ea typeface="+mn-ea"/>
                <a:cs typeface="+mn-cs"/>
                <a:sym typeface="Wingdings" panose="05000000000000000000" pitchFamily="2" charset="2"/>
              </a:rPr>
              <a:t> </a:t>
            </a:r>
            <a:r>
              <a:rPr lang="en-US" sz="1800" kern="1200" dirty="0">
                <a:solidFill>
                  <a:schemeClr val="tx1"/>
                </a:solidFill>
                <a:highlight>
                  <a:srgbClr val="FFFF00"/>
                </a:highlight>
                <a:latin typeface="+mn-lt"/>
                <a:ea typeface="+mn-ea"/>
                <a:cs typeface="+mn-cs"/>
                <a:sym typeface="Wingdings" panose="05000000000000000000" pitchFamily="2" charset="2"/>
              </a:rPr>
              <a:t>SHARE THIS PDF AS WORKSHOP PRODUCT #1 </a:t>
            </a:r>
            <a:endParaRPr lang="en-US" sz="1800" kern="1200" dirty="0">
              <a:solidFill>
                <a:schemeClr val="tx1"/>
              </a:solidFill>
              <a:highlight>
                <a:srgbClr val="FFFF00"/>
              </a:highlight>
              <a:latin typeface="+mn-lt"/>
              <a:ea typeface="+mn-ea"/>
              <a:cs typeface="+mn-cs"/>
            </a:endParaRPr>
          </a:p>
          <a:p>
            <a:pPr>
              <a:lnSpc>
                <a:spcPct val="90000"/>
              </a:lnSpc>
              <a:spcAft>
                <a:spcPts val="600"/>
              </a:spcAft>
            </a:pPr>
            <a:r>
              <a:rPr lang="en-US" sz="1800" kern="1200" dirty="0">
                <a:solidFill>
                  <a:schemeClr val="tx1"/>
                </a:solidFill>
                <a:latin typeface="+mn-lt"/>
                <a:ea typeface="+mn-ea"/>
                <a:cs typeface="+mn-cs"/>
              </a:rPr>
              <a:t>[4.] From the Competency Checklist tab, choose “Print/View- All Topics.” When this screen opens, choose a student and choose “-ALL-“ to see this view, which lists all competencies whether or not there is a rating.</a:t>
            </a:r>
          </a:p>
        </p:txBody>
      </p:sp>
      <p:pic>
        <p:nvPicPr>
          <p:cNvPr id="5" name="Graphic 4" descr="Programmer male with solid fill">
            <a:extLst>
              <a:ext uri="{FF2B5EF4-FFF2-40B4-BE49-F238E27FC236}">
                <a16:creationId xmlns:a16="http://schemas.microsoft.com/office/drawing/2014/main" id="{48010C8C-B26E-C215-873D-D43B144F81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52399"/>
            <a:ext cx="1558925" cy="1558925"/>
          </a:xfrm>
          <a:prstGeom prst="rect">
            <a:avLst/>
          </a:prstGeom>
        </p:spPr>
      </p:pic>
    </p:spTree>
    <p:extLst>
      <p:ext uri="{BB962C8B-B14F-4D97-AF65-F5344CB8AC3E}">
        <p14:creationId xmlns:p14="http://schemas.microsoft.com/office/powerpoint/2010/main" val="3705274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3"/>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Google Shape;94;p1"/>
          <p:cNvSpPr txBox="1">
            <a:spLocks noGrp="1"/>
          </p:cNvSpPr>
          <p:nvPr>
            <p:ph type="title"/>
          </p:nvPr>
        </p:nvSpPr>
        <p:spPr>
          <a:xfrm>
            <a:off x="59968" y="1863723"/>
            <a:ext cx="3764404" cy="4461163"/>
          </a:xfrm>
          <a:prstGeom prst="rect">
            <a:avLst/>
          </a:prstGeom>
        </p:spPr>
        <p:txBody>
          <a:bodyPr spcFirstLastPara="1" vert="horz" lIns="91440" tIns="45720" rIns="91440" bIns="45720" rtlCol="0" anchor="ctr" anchorCtr="0">
            <a:normAutofit fontScale="90000"/>
          </a:bodyPr>
          <a:lstStyle/>
          <a:p>
            <a:pPr>
              <a:spcAft>
                <a:spcPts val="600"/>
              </a:spcAft>
            </a:pPr>
            <a:r>
              <a:rPr lang="en-US" sz="4400" kern="1200" dirty="0">
                <a:solidFill>
                  <a:schemeClr val="tx1"/>
                </a:solidFill>
                <a:latin typeface="+mn-lt"/>
                <a:ea typeface="+mn-ea"/>
                <a:cs typeface="+mn-cs"/>
              </a:rPr>
              <a:t>Project 5: Explore the new student pages to see how students can view the checklist.</a:t>
            </a:r>
            <a:br>
              <a:rPr lang="en-US" sz="4400" kern="1200" dirty="0">
                <a:solidFill>
                  <a:schemeClr val="tx1"/>
                </a:solidFill>
                <a:latin typeface="+mn-lt"/>
                <a:ea typeface="+mn-ea"/>
                <a:cs typeface="+mn-cs"/>
              </a:rPr>
            </a:br>
            <a:endParaRPr lang="en-US" sz="4400" kern="1200" dirty="0">
              <a:solidFill>
                <a:schemeClr val="tx1"/>
              </a:solidFill>
              <a:latin typeface="+mn-lt"/>
              <a:ea typeface="+mn-ea"/>
              <a:cs typeface="+mn-cs"/>
            </a:endParaRPr>
          </a:p>
        </p:txBody>
      </p:sp>
      <p:sp>
        <p:nvSpPr>
          <p:cNvPr id="103" name="Arc 10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38DCBF6E-BE7C-4596-AE10-3943E61E2DAD}"/>
              </a:ext>
            </a:extLst>
          </p:cNvPr>
          <p:cNvSpPr txBox="1"/>
          <p:nvPr/>
        </p:nvSpPr>
        <p:spPr>
          <a:xfrm>
            <a:off x="4167272" y="0"/>
            <a:ext cx="7681828" cy="6858000"/>
          </a:xfrm>
          <a:prstGeom prst="rect">
            <a:avLst/>
          </a:prstGeom>
        </p:spPr>
        <p:txBody>
          <a:bodyPr vert="horz" lIns="91440" tIns="45720" rIns="91440" bIns="45720" rtlCol="0" anchor="ctr">
            <a:normAutofit/>
          </a:bodyPr>
          <a:lstStyle/>
          <a:p>
            <a:pPr>
              <a:lnSpc>
                <a:spcPct val="90000"/>
              </a:lnSpc>
              <a:spcAft>
                <a:spcPts val="600"/>
              </a:spcAft>
            </a:pPr>
            <a:r>
              <a:rPr lang="en-US" sz="1800" kern="1200" dirty="0">
                <a:solidFill>
                  <a:schemeClr val="tx1"/>
                </a:solidFill>
                <a:latin typeface="+mn-lt"/>
                <a:ea typeface="+mn-ea"/>
                <a:cs typeface="+mn-cs"/>
              </a:rPr>
              <a:t>[1.] From the navigation bar at the top of the screen, click the button for “STUDENT PAGES.” This opens the link https://skillslibrary.com/comp/studentpages (shortcut reflectionjournal.me) which is the same address that we use for Freshman Exploratory screens. The shortcut reflectionjournal.me will also bring you to this screen.</a:t>
            </a:r>
          </a:p>
          <a:p>
            <a:pPr>
              <a:lnSpc>
                <a:spcPct val="90000"/>
              </a:lnSpc>
              <a:spcAft>
                <a:spcPts val="600"/>
              </a:spcAft>
            </a:pPr>
            <a:r>
              <a:rPr lang="en-US" sz="1800" kern="1200" dirty="0">
                <a:solidFill>
                  <a:schemeClr val="tx1"/>
                </a:solidFill>
                <a:latin typeface="+mn-lt"/>
                <a:ea typeface="+mn-ea"/>
                <a:cs typeface="+mn-cs"/>
              </a:rPr>
              <a:t>[2.] On this </a:t>
            </a:r>
            <a:r>
              <a:rPr lang="en-US" sz="1800" kern="1200" dirty="0" err="1">
                <a:solidFill>
                  <a:schemeClr val="tx1"/>
                </a:solidFill>
                <a:latin typeface="+mn-lt"/>
                <a:ea typeface="+mn-ea"/>
                <a:cs typeface="+mn-cs"/>
              </a:rPr>
              <a:t>signin</a:t>
            </a:r>
            <a:r>
              <a:rPr lang="en-US" sz="1800" kern="1200" dirty="0">
                <a:solidFill>
                  <a:schemeClr val="tx1"/>
                </a:solidFill>
                <a:latin typeface="+mn-lt"/>
                <a:ea typeface="+mn-ea"/>
                <a:cs typeface="+mn-cs"/>
              </a:rPr>
              <a:t> page, you may enter one of your own students, using the student’s ID and first name, or open for a sample student using Student ID 7777 and name Sample. (If choosing a student name, choose one who has some ratings in the checklist.)</a:t>
            </a:r>
          </a:p>
          <a:p>
            <a:pPr>
              <a:lnSpc>
                <a:spcPct val="90000"/>
              </a:lnSpc>
              <a:spcAft>
                <a:spcPts val="600"/>
              </a:spcAft>
            </a:pPr>
            <a:r>
              <a:rPr lang="en-US" sz="1800" kern="1200" dirty="0">
                <a:solidFill>
                  <a:schemeClr val="tx1"/>
                </a:solidFill>
                <a:latin typeface="+mn-lt"/>
                <a:ea typeface="+mn-ea"/>
                <a:cs typeface="+mn-cs"/>
              </a:rPr>
              <a:t>[3.] When the menu opens, choose “View #1: Framework Checklist” and look at that screen.</a:t>
            </a:r>
          </a:p>
          <a:p>
            <a:pPr>
              <a:lnSpc>
                <a:spcPct val="90000"/>
              </a:lnSpc>
              <a:spcAft>
                <a:spcPts val="600"/>
              </a:spcAft>
            </a:pPr>
            <a:r>
              <a:rPr lang="en-US" sz="1800" kern="1200" dirty="0">
                <a:solidFill>
                  <a:schemeClr val="tx1"/>
                </a:solidFill>
                <a:latin typeface="+mn-lt"/>
                <a:ea typeface="+mn-ea"/>
                <a:cs typeface="+mn-cs"/>
              </a:rPr>
              <a:t>[4.] On the navigation bar along the top of the screen, choose each of the views: View #1, View #2 and View Self-Assessment Plus.</a:t>
            </a:r>
          </a:p>
          <a:p>
            <a:pPr>
              <a:lnSpc>
                <a:spcPct val="90000"/>
              </a:lnSpc>
              <a:spcAft>
                <a:spcPts val="600"/>
              </a:spcAft>
            </a:pPr>
            <a:r>
              <a:rPr lang="en-US" sz="1800" kern="1200" dirty="0">
                <a:solidFill>
                  <a:schemeClr val="tx1"/>
                </a:solidFill>
                <a:latin typeface="+mn-lt"/>
                <a:ea typeface="+mn-ea"/>
                <a:cs typeface="+mn-cs"/>
              </a:rPr>
              <a:t>[5.] On the navigation bar along the top of the screen, choose “Self-Assess with Framework Checklist.” When this screen opens, choose a topic, such as 2B and click to Continue. Look at the screen and think about whether your students could self-assess using this screen.</a:t>
            </a:r>
          </a:p>
          <a:p>
            <a:pPr>
              <a:lnSpc>
                <a:spcPct val="90000"/>
              </a:lnSpc>
              <a:spcAft>
                <a:spcPts val="600"/>
              </a:spcAft>
            </a:pPr>
            <a:r>
              <a:rPr lang="en-US" sz="1800" kern="1200" dirty="0">
                <a:solidFill>
                  <a:schemeClr val="tx1"/>
                </a:solidFill>
                <a:latin typeface="+mn-lt"/>
                <a:ea typeface="+mn-ea"/>
                <a:cs typeface="+mn-cs"/>
              </a:rPr>
              <a:t>[6.] Next, under the “(OR) Choose a Project/Unit” choose “Career Research Project” and click to continue. Look at the screen and think about whether your students could self-assess using this screen after completing a career research project.</a:t>
            </a:r>
          </a:p>
          <a:p>
            <a:pPr>
              <a:lnSpc>
                <a:spcPct val="90000"/>
              </a:lnSpc>
              <a:spcAft>
                <a:spcPts val="600"/>
              </a:spcAft>
            </a:pPr>
            <a:endParaRPr lang="en-US" sz="1800" kern="1200" dirty="0">
              <a:solidFill>
                <a:schemeClr val="tx1"/>
              </a:solidFill>
              <a:latin typeface="+mn-lt"/>
              <a:ea typeface="+mn-ea"/>
              <a:cs typeface="+mn-cs"/>
            </a:endParaRPr>
          </a:p>
          <a:p>
            <a:pPr>
              <a:lnSpc>
                <a:spcPct val="90000"/>
              </a:lnSpc>
              <a:spcAft>
                <a:spcPts val="600"/>
              </a:spcAft>
            </a:pPr>
            <a:r>
              <a:rPr lang="en-US" sz="1800" kern="1200" dirty="0">
                <a:solidFill>
                  <a:schemeClr val="tx1"/>
                </a:solidFill>
                <a:highlight>
                  <a:srgbClr val="FFFF00"/>
                </a:highlight>
                <a:latin typeface="+mn-lt"/>
                <a:ea typeface="+mn-ea"/>
                <a:cs typeface="+mn-cs"/>
                <a:sym typeface="Wingdings" panose="05000000000000000000" pitchFamily="2" charset="2"/>
              </a:rPr>
              <a:t> Print any of these screens to PDF and share as Workshop Product #2</a:t>
            </a:r>
            <a:endParaRPr lang="en-US" sz="1800" kern="1200" dirty="0">
              <a:solidFill>
                <a:schemeClr val="tx1"/>
              </a:solidFill>
              <a:highlight>
                <a:srgbClr val="FFFF00"/>
              </a:highlight>
              <a:latin typeface="+mn-lt"/>
              <a:ea typeface="+mn-ea"/>
              <a:cs typeface="+mn-cs"/>
            </a:endParaRPr>
          </a:p>
        </p:txBody>
      </p:sp>
      <p:pic>
        <p:nvPicPr>
          <p:cNvPr id="5" name="Graphic 4" descr="Programmer male with solid fill">
            <a:extLst>
              <a:ext uri="{FF2B5EF4-FFF2-40B4-BE49-F238E27FC236}">
                <a16:creationId xmlns:a16="http://schemas.microsoft.com/office/drawing/2014/main" id="{48010C8C-B26E-C215-873D-D43B144F81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52399"/>
            <a:ext cx="1558925" cy="1558925"/>
          </a:xfrm>
          <a:prstGeom prst="rect">
            <a:avLst/>
          </a:prstGeom>
        </p:spPr>
      </p:pic>
    </p:spTree>
    <p:extLst>
      <p:ext uri="{BB962C8B-B14F-4D97-AF65-F5344CB8AC3E}">
        <p14:creationId xmlns:p14="http://schemas.microsoft.com/office/powerpoint/2010/main" val="2856715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0"/>
          <p:cNvSpPr txBox="1">
            <a:spLocks noGrp="1"/>
          </p:cNvSpPr>
          <p:nvPr>
            <p:ph type="title"/>
          </p:nvPr>
        </p:nvSpPr>
        <p:spPr>
          <a:xfrm>
            <a:off x="106301" y="87860"/>
            <a:ext cx="2527717" cy="6770140"/>
          </a:xfrm>
          <a:prstGeom prst="rect">
            <a:avLst/>
          </a:prstGeom>
          <a:solidFill>
            <a:schemeClr val="accent5">
              <a:lumMod val="60000"/>
              <a:lumOff val="40000"/>
            </a:schemeClr>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Use the Custom Grid to track competencies linked to a particular lesson plan. </a:t>
            </a:r>
            <a:endParaRPr/>
          </a:p>
        </p:txBody>
      </p:sp>
      <p:pic>
        <p:nvPicPr>
          <p:cNvPr id="251" name="Google Shape;251;p30"/>
          <p:cNvPicPr preferRelativeResize="0"/>
          <p:nvPr/>
        </p:nvPicPr>
        <p:blipFill rotWithShape="1">
          <a:blip r:embed="rId3">
            <a:alphaModFix/>
          </a:blip>
          <a:srcRect l="99" t="9543" r="5739" b="6958"/>
          <a:stretch/>
        </p:blipFill>
        <p:spPr>
          <a:xfrm>
            <a:off x="2941222" y="614150"/>
            <a:ext cx="8563841" cy="427175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9"/>
          <p:cNvSpPr txBox="1">
            <a:spLocks noGrp="1"/>
          </p:cNvSpPr>
          <p:nvPr>
            <p:ph type="title"/>
          </p:nvPr>
        </p:nvSpPr>
        <p:spPr>
          <a:xfrm>
            <a:off x="106301" y="87860"/>
            <a:ext cx="11750155" cy="953540"/>
          </a:xfrm>
          <a:prstGeom prst="rect">
            <a:avLst/>
          </a:prstGeom>
          <a:solidFill>
            <a:schemeClr val="accent5">
              <a:lumMod val="60000"/>
              <a:lumOff val="40000"/>
            </a:schemeClr>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dirty="0"/>
              <a:t>Lesson Planning Template</a:t>
            </a:r>
            <a:endParaRPr dirty="0"/>
          </a:p>
        </p:txBody>
      </p:sp>
      <p:grpSp>
        <p:nvGrpSpPr>
          <p:cNvPr id="241" name="Google Shape;241;p29"/>
          <p:cNvGrpSpPr/>
          <p:nvPr/>
        </p:nvGrpSpPr>
        <p:grpSpPr>
          <a:xfrm>
            <a:off x="106301" y="1041400"/>
            <a:ext cx="9047480" cy="5872481"/>
            <a:chOff x="3215640" y="-127000"/>
            <a:chExt cx="9047480" cy="5872481"/>
          </a:xfrm>
        </p:grpSpPr>
        <p:grpSp>
          <p:nvGrpSpPr>
            <p:cNvPr id="242" name="Google Shape;242;p29"/>
            <p:cNvGrpSpPr/>
            <p:nvPr/>
          </p:nvGrpSpPr>
          <p:grpSpPr>
            <a:xfrm>
              <a:off x="3215640" y="-127000"/>
              <a:ext cx="9047480" cy="5872480"/>
              <a:chOff x="91440" y="609600"/>
              <a:chExt cx="10718800" cy="7198360"/>
            </a:xfrm>
          </p:grpSpPr>
          <p:pic>
            <p:nvPicPr>
              <p:cNvPr id="243" name="Google Shape;243;p29"/>
              <p:cNvPicPr preferRelativeResize="0"/>
              <p:nvPr/>
            </p:nvPicPr>
            <p:blipFill rotWithShape="1">
              <a:blip r:embed="rId3">
                <a:alphaModFix/>
              </a:blip>
              <a:srcRect l="750" t="8889" r="11332" b="8149"/>
              <a:stretch/>
            </p:blipFill>
            <p:spPr>
              <a:xfrm>
                <a:off x="91440" y="609600"/>
                <a:ext cx="10718800" cy="5689600"/>
              </a:xfrm>
              <a:prstGeom prst="rect">
                <a:avLst/>
              </a:prstGeom>
              <a:noFill/>
              <a:ln>
                <a:noFill/>
              </a:ln>
            </p:spPr>
          </p:pic>
          <p:pic>
            <p:nvPicPr>
              <p:cNvPr id="244" name="Google Shape;244;p29"/>
              <p:cNvPicPr preferRelativeResize="0"/>
              <p:nvPr/>
            </p:nvPicPr>
            <p:blipFill rotWithShape="1">
              <a:blip r:embed="rId4">
                <a:alphaModFix/>
              </a:blip>
              <a:srcRect l="59833" t="9185" r="12499" b="5628"/>
              <a:stretch/>
            </p:blipFill>
            <p:spPr>
              <a:xfrm>
                <a:off x="7294880" y="1965960"/>
                <a:ext cx="3373120" cy="5842000"/>
              </a:xfrm>
              <a:prstGeom prst="rect">
                <a:avLst/>
              </a:prstGeom>
              <a:noFill/>
              <a:ln>
                <a:noFill/>
              </a:ln>
            </p:spPr>
          </p:pic>
        </p:grpSp>
        <p:pic>
          <p:nvPicPr>
            <p:cNvPr id="245" name="Google Shape;245;p29"/>
            <p:cNvPicPr preferRelativeResize="0"/>
            <p:nvPr/>
          </p:nvPicPr>
          <p:blipFill rotWithShape="1">
            <a:blip r:embed="rId5">
              <a:alphaModFix/>
            </a:blip>
            <a:srcRect l="832" t="10222" r="44167" b="68673"/>
            <a:stretch/>
          </p:blipFill>
          <p:spPr>
            <a:xfrm>
              <a:off x="3215640" y="4528363"/>
              <a:ext cx="5694680" cy="1217118"/>
            </a:xfrm>
            <a:prstGeom prst="rect">
              <a:avLst/>
            </a:prstGeom>
            <a:noFill/>
            <a:ln>
              <a:noFill/>
            </a:ln>
          </p:spPr>
        </p:pic>
      </p:grpSp>
      <p:sp>
        <p:nvSpPr>
          <p:cNvPr id="6" name="Google Shape;189;p21">
            <a:extLst>
              <a:ext uri="{FF2B5EF4-FFF2-40B4-BE49-F238E27FC236}">
                <a16:creationId xmlns:a16="http://schemas.microsoft.com/office/drawing/2014/main" id="{8AD1EE56-6A75-4D9C-D83D-C205B575BA38}"/>
              </a:ext>
            </a:extLst>
          </p:cNvPr>
          <p:cNvSpPr/>
          <p:nvPr/>
        </p:nvSpPr>
        <p:spPr>
          <a:xfrm>
            <a:off x="8483600" y="443899"/>
            <a:ext cx="3619500" cy="4217001"/>
          </a:xfrm>
          <a:prstGeom prst="wedgeRoundRectCallout">
            <a:avLst>
              <a:gd name="adj1" fmla="val -74472"/>
              <a:gd name="adj2" fmla="val 22910"/>
              <a:gd name="adj3" fmla="val 16667"/>
            </a:avLst>
          </a:prstGeom>
          <a:solidFill>
            <a:srgbClr val="F2F2F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r>
              <a:rPr lang="en-US" sz="2000" dirty="0"/>
              <a:t>Use the Project/Unit Template to outline a lesson or unit, and search for and select related competencies.  </a:t>
            </a:r>
          </a:p>
          <a:p>
            <a:endParaRPr lang="en-US" sz="2000" dirty="0"/>
          </a:p>
          <a:p>
            <a:r>
              <a:rPr lang="en-US" sz="2000" dirty="0"/>
              <a:t>Then use this customized list in the “custom grid” or in the student self-assessment view.</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3"/>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Google Shape;94;p1"/>
          <p:cNvSpPr txBox="1">
            <a:spLocks noGrp="1"/>
          </p:cNvSpPr>
          <p:nvPr>
            <p:ph type="title"/>
          </p:nvPr>
        </p:nvSpPr>
        <p:spPr>
          <a:xfrm>
            <a:off x="59968" y="1863723"/>
            <a:ext cx="3764404" cy="4461163"/>
          </a:xfrm>
          <a:prstGeom prst="rect">
            <a:avLst/>
          </a:prstGeom>
        </p:spPr>
        <p:txBody>
          <a:bodyPr spcFirstLastPara="1" vert="horz" lIns="91440" tIns="45720" rIns="91440" bIns="45720" rtlCol="0" anchor="ctr" anchorCtr="0">
            <a:normAutofit/>
          </a:bodyPr>
          <a:lstStyle/>
          <a:p>
            <a:pPr>
              <a:spcAft>
                <a:spcPts val="600"/>
              </a:spcAft>
            </a:pPr>
            <a:r>
              <a:rPr lang="en-US" sz="4400" kern="1200" dirty="0">
                <a:solidFill>
                  <a:schemeClr val="tx1"/>
                </a:solidFill>
                <a:latin typeface="+mn-lt"/>
                <a:ea typeface="+mn-ea"/>
                <a:cs typeface="+mn-cs"/>
              </a:rPr>
              <a:t>Project 6: Explore the Reports Menu.</a:t>
            </a:r>
          </a:p>
        </p:txBody>
      </p:sp>
      <p:sp>
        <p:nvSpPr>
          <p:cNvPr id="103" name="Arc 10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38DCBF6E-BE7C-4596-AE10-3943E61E2DAD}"/>
              </a:ext>
            </a:extLst>
          </p:cNvPr>
          <p:cNvSpPr txBox="1"/>
          <p:nvPr/>
        </p:nvSpPr>
        <p:spPr>
          <a:xfrm>
            <a:off x="4167272" y="0"/>
            <a:ext cx="7681828" cy="6858000"/>
          </a:xfrm>
          <a:prstGeom prst="rect">
            <a:avLst/>
          </a:prstGeom>
        </p:spPr>
        <p:txBody>
          <a:bodyPr vert="horz" lIns="91440" tIns="45720" rIns="91440" bIns="45720" rtlCol="0" anchor="ctr">
            <a:normAutofit/>
          </a:bodyPr>
          <a:lstStyle/>
          <a:p>
            <a:pPr>
              <a:lnSpc>
                <a:spcPct val="90000"/>
              </a:lnSpc>
              <a:spcAft>
                <a:spcPts val="600"/>
              </a:spcAft>
            </a:pPr>
            <a:r>
              <a:rPr lang="en-US" sz="1800" kern="1200" dirty="0">
                <a:solidFill>
                  <a:schemeClr val="tx1"/>
                </a:solidFill>
                <a:latin typeface="+mn-lt"/>
                <a:ea typeface="+mn-ea"/>
                <a:cs typeface="+mn-cs"/>
              </a:rPr>
              <a:t>[1.] On the navigation bar along the top of the screen, choose REPORTS MENU and then choose Reports Menu under that tab.</a:t>
            </a:r>
          </a:p>
          <a:p>
            <a:pPr>
              <a:lnSpc>
                <a:spcPct val="90000"/>
              </a:lnSpc>
              <a:spcAft>
                <a:spcPts val="600"/>
              </a:spcAft>
            </a:pPr>
            <a:r>
              <a:rPr lang="en-US" sz="1800" kern="1200" dirty="0">
                <a:solidFill>
                  <a:schemeClr val="tx1"/>
                </a:solidFill>
                <a:latin typeface="+mn-lt"/>
                <a:ea typeface="+mn-ea"/>
                <a:cs typeface="+mn-cs"/>
              </a:rPr>
              <a:t>[2.] In the selection bar at the top of the page, choose ALL graduation years and click to APPLY.</a:t>
            </a:r>
          </a:p>
          <a:p>
            <a:pPr>
              <a:lnSpc>
                <a:spcPct val="90000"/>
              </a:lnSpc>
              <a:spcAft>
                <a:spcPts val="600"/>
              </a:spcAft>
            </a:pPr>
            <a:r>
              <a:rPr lang="en-US" sz="1800" kern="1200" dirty="0">
                <a:solidFill>
                  <a:schemeClr val="tx1"/>
                </a:solidFill>
                <a:latin typeface="+mn-lt"/>
                <a:ea typeface="+mn-ea"/>
                <a:cs typeface="+mn-cs"/>
              </a:rPr>
              <a:t>[3.] Open Report H07: Average Ratings by Topic.</a:t>
            </a:r>
          </a:p>
          <a:p>
            <a:pPr>
              <a:lnSpc>
                <a:spcPct val="90000"/>
              </a:lnSpc>
              <a:spcAft>
                <a:spcPts val="600"/>
              </a:spcAft>
            </a:pPr>
            <a:r>
              <a:rPr lang="en-US" sz="1800" kern="1200" dirty="0">
                <a:solidFill>
                  <a:schemeClr val="tx1"/>
                </a:solidFill>
                <a:latin typeface="+mn-lt"/>
                <a:ea typeface="+mn-ea"/>
                <a:cs typeface="+mn-cs"/>
              </a:rPr>
              <a:t>[4.] Print this report to a PDF.</a:t>
            </a:r>
          </a:p>
          <a:p>
            <a:pPr>
              <a:lnSpc>
                <a:spcPct val="90000"/>
              </a:lnSpc>
              <a:spcAft>
                <a:spcPts val="600"/>
              </a:spcAft>
            </a:pPr>
            <a:r>
              <a:rPr lang="en-US" sz="1800" kern="1200" dirty="0">
                <a:solidFill>
                  <a:schemeClr val="tx1"/>
                </a:solidFill>
                <a:latin typeface="+mn-lt"/>
                <a:ea typeface="+mn-ea"/>
                <a:cs typeface="+mn-cs"/>
              </a:rPr>
              <a:t>[5.] Open Report I01: Industry-Recognized Credentials.</a:t>
            </a:r>
          </a:p>
          <a:p>
            <a:pPr>
              <a:lnSpc>
                <a:spcPct val="90000"/>
              </a:lnSpc>
              <a:spcAft>
                <a:spcPts val="600"/>
              </a:spcAft>
            </a:pPr>
            <a:r>
              <a:rPr lang="en-US" sz="1800" kern="1200" dirty="0">
                <a:solidFill>
                  <a:schemeClr val="tx1"/>
                </a:solidFill>
                <a:latin typeface="+mn-lt"/>
                <a:ea typeface="+mn-ea"/>
                <a:cs typeface="+mn-cs"/>
              </a:rPr>
              <a:t>[6.] Print this report to a PDF. </a:t>
            </a:r>
          </a:p>
          <a:p>
            <a:pPr>
              <a:lnSpc>
                <a:spcPct val="90000"/>
              </a:lnSpc>
              <a:spcAft>
                <a:spcPts val="600"/>
              </a:spcAft>
            </a:pPr>
            <a:r>
              <a:rPr lang="en-US" sz="1800" kern="1200" dirty="0">
                <a:solidFill>
                  <a:schemeClr val="tx1"/>
                </a:solidFill>
                <a:highlight>
                  <a:srgbClr val="FFFF00"/>
                </a:highlight>
                <a:latin typeface="+mn-lt"/>
                <a:ea typeface="+mn-ea"/>
                <a:cs typeface="+mn-cs"/>
                <a:sym typeface="Wingdings" panose="05000000000000000000" pitchFamily="2" charset="2"/>
              </a:rPr>
              <a:t> </a:t>
            </a:r>
            <a:r>
              <a:rPr lang="en-US" sz="1800" kern="1200" dirty="0">
                <a:solidFill>
                  <a:schemeClr val="tx1"/>
                </a:solidFill>
                <a:highlight>
                  <a:srgbClr val="FFFF00"/>
                </a:highlight>
                <a:latin typeface="+mn-lt"/>
                <a:ea typeface="+mn-ea"/>
                <a:cs typeface="+mn-cs"/>
              </a:rPr>
              <a:t>Share the PDF of Report H07 or Report I01 as WORKSHOP PRODUCT #3</a:t>
            </a:r>
          </a:p>
        </p:txBody>
      </p:sp>
      <p:pic>
        <p:nvPicPr>
          <p:cNvPr id="5" name="Graphic 4" descr="Programmer male with solid fill">
            <a:extLst>
              <a:ext uri="{FF2B5EF4-FFF2-40B4-BE49-F238E27FC236}">
                <a16:creationId xmlns:a16="http://schemas.microsoft.com/office/drawing/2014/main" id="{48010C8C-B26E-C215-873D-D43B144F81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52399"/>
            <a:ext cx="1558925" cy="1558925"/>
          </a:xfrm>
          <a:prstGeom prst="rect">
            <a:avLst/>
          </a:prstGeom>
        </p:spPr>
      </p:pic>
    </p:spTree>
    <p:extLst>
      <p:ext uri="{BB962C8B-B14F-4D97-AF65-F5344CB8AC3E}">
        <p14:creationId xmlns:p14="http://schemas.microsoft.com/office/powerpoint/2010/main" val="3755012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3"/>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Google Shape;94;p1"/>
          <p:cNvSpPr txBox="1">
            <a:spLocks noGrp="1"/>
          </p:cNvSpPr>
          <p:nvPr>
            <p:ph type="title"/>
          </p:nvPr>
        </p:nvSpPr>
        <p:spPr>
          <a:xfrm>
            <a:off x="59968" y="1863723"/>
            <a:ext cx="3764404" cy="4461163"/>
          </a:xfrm>
          <a:prstGeom prst="rect">
            <a:avLst/>
          </a:prstGeom>
        </p:spPr>
        <p:txBody>
          <a:bodyPr spcFirstLastPara="1" vert="horz" lIns="91440" tIns="45720" rIns="91440" bIns="45720" rtlCol="0" anchor="ctr" anchorCtr="0">
            <a:normAutofit fontScale="90000"/>
          </a:bodyPr>
          <a:lstStyle/>
          <a:p>
            <a:pPr>
              <a:spcAft>
                <a:spcPts val="600"/>
              </a:spcAft>
            </a:pPr>
            <a:r>
              <a:rPr lang="en-US" sz="4400" kern="1200" dirty="0">
                <a:solidFill>
                  <a:schemeClr val="tx1"/>
                </a:solidFill>
                <a:latin typeface="+mn-lt"/>
                <a:ea typeface="+mn-ea"/>
                <a:cs typeface="+mn-cs"/>
              </a:rPr>
              <a:t>Project 7: </a:t>
            </a:r>
            <a:br>
              <a:rPr lang="en-US" sz="4400" kern="1200" dirty="0">
                <a:solidFill>
                  <a:schemeClr val="tx1"/>
                </a:solidFill>
                <a:latin typeface="+mn-lt"/>
                <a:ea typeface="+mn-ea"/>
                <a:cs typeface="+mn-cs"/>
              </a:rPr>
            </a:br>
            <a:r>
              <a:rPr lang="en-US" sz="4400" kern="1200" dirty="0">
                <a:solidFill>
                  <a:schemeClr val="tx1"/>
                </a:solidFill>
                <a:latin typeface="+mn-lt"/>
                <a:ea typeface="+mn-ea"/>
                <a:cs typeface="+mn-cs"/>
              </a:rPr>
              <a:t>Use the Custom Grid to rate selected competencies for your students</a:t>
            </a:r>
            <a:br>
              <a:rPr lang="en-US" sz="4400" kern="1200" dirty="0">
                <a:solidFill>
                  <a:schemeClr val="tx1"/>
                </a:solidFill>
                <a:latin typeface="+mn-lt"/>
                <a:ea typeface="+mn-ea"/>
                <a:cs typeface="+mn-cs"/>
              </a:rPr>
            </a:br>
            <a:endParaRPr lang="en-US" sz="4400" kern="1200" dirty="0">
              <a:solidFill>
                <a:schemeClr val="tx1"/>
              </a:solidFill>
              <a:latin typeface="+mn-lt"/>
              <a:ea typeface="+mn-ea"/>
              <a:cs typeface="+mn-cs"/>
            </a:endParaRPr>
          </a:p>
        </p:txBody>
      </p:sp>
      <p:sp>
        <p:nvSpPr>
          <p:cNvPr id="103" name="Arc 10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38DCBF6E-BE7C-4596-AE10-3943E61E2DAD}"/>
              </a:ext>
            </a:extLst>
          </p:cNvPr>
          <p:cNvSpPr txBox="1"/>
          <p:nvPr/>
        </p:nvSpPr>
        <p:spPr>
          <a:xfrm>
            <a:off x="4167272" y="0"/>
            <a:ext cx="7681828" cy="6858000"/>
          </a:xfrm>
          <a:prstGeom prst="rect">
            <a:avLst/>
          </a:prstGeom>
        </p:spPr>
        <p:txBody>
          <a:bodyPr vert="horz" lIns="91440" tIns="45720" rIns="91440" bIns="45720" rtlCol="0" anchor="ctr">
            <a:normAutofit/>
          </a:bodyPr>
          <a:lstStyle/>
          <a:p>
            <a:pPr>
              <a:lnSpc>
                <a:spcPct val="90000"/>
              </a:lnSpc>
              <a:spcAft>
                <a:spcPts val="600"/>
              </a:spcAft>
            </a:pPr>
            <a:r>
              <a:rPr lang="en-US" sz="1800" kern="1200" dirty="0">
                <a:solidFill>
                  <a:schemeClr val="tx1"/>
                </a:solidFill>
                <a:latin typeface="+mn-lt"/>
                <a:ea typeface="+mn-ea"/>
                <a:cs typeface="+mn-cs"/>
              </a:rPr>
              <a:t>[1.] From the navigation bar along the top of the screen, choose Custom Grid.</a:t>
            </a:r>
          </a:p>
          <a:p>
            <a:pPr>
              <a:lnSpc>
                <a:spcPct val="90000"/>
              </a:lnSpc>
              <a:spcAft>
                <a:spcPts val="600"/>
              </a:spcAft>
            </a:pPr>
            <a:r>
              <a:rPr lang="en-US" sz="1800" kern="1200" dirty="0">
                <a:solidFill>
                  <a:schemeClr val="tx1"/>
                </a:solidFill>
                <a:latin typeface="+mn-lt"/>
                <a:ea typeface="+mn-ea"/>
                <a:cs typeface="+mn-cs"/>
              </a:rPr>
              <a:t>[2.] When that screen opens, choose “Career Research Project” or “Acceptable Use Policy for School Network” or “Credential Plan” from the dropdown list, and choose your Grade 10 or 11 students and click to continue.</a:t>
            </a:r>
          </a:p>
          <a:p>
            <a:pPr>
              <a:lnSpc>
                <a:spcPct val="90000"/>
              </a:lnSpc>
              <a:spcAft>
                <a:spcPts val="600"/>
              </a:spcAft>
            </a:pPr>
            <a:r>
              <a:rPr lang="en-US" sz="1800" kern="1200" dirty="0">
                <a:solidFill>
                  <a:schemeClr val="tx1"/>
                </a:solidFill>
                <a:latin typeface="+mn-lt"/>
                <a:ea typeface="+mn-ea"/>
                <a:cs typeface="+mn-cs"/>
              </a:rPr>
              <a:t>[3.] Notice that a custom grid will appear, with selected competencies relevant to that project.</a:t>
            </a:r>
          </a:p>
          <a:p>
            <a:pPr>
              <a:lnSpc>
                <a:spcPct val="90000"/>
              </a:lnSpc>
              <a:spcAft>
                <a:spcPts val="600"/>
              </a:spcAft>
            </a:pPr>
            <a:r>
              <a:rPr lang="en-US" sz="1800" kern="1200" dirty="0">
                <a:solidFill>
                  <a:schemeClr val="tx1"/>
                </a:solidFill>
                <a:latin typeface="+mn-lt"/>
                <a:ea typeface="+mn-ea"/>
                <a:cs typeface="+mn-cs"/>
              </a:rPr>
              <a:t>[4.] In the selection bar at the top of the screen, copy and paste or type the codes for three or four competencies, such as 5.B.01.01, 5.C.01.01, 6.A.01.01 and click to continue.</a:t>
            </a:r>
          </a:p>
          <a:p>
            <a:pPr>
              <a:lnSpc>
                <a:spcPct val="90000"/>
              </a:lnSpc>
              <a:spcAft>
                <a:spcPts val="600"/>
              </a:spcAft>
            </a:pPr>
            <a:r>
              <a:rPr lang="en-US" sz="1800" kern="1200" dirty="0">
                <a:solidFill>
                  <a:schemeClr val="tx1"/>
                </a:solidFill>
                <a:latin typeface="+mn-lt"/>
                <a:ea typeface="+mn-ea"/>
                <a:cs typeface="+mn-cs"/>
              </a:rPr>
              <a:t>[5.] Notice that a custom grid will appear, with those competencies.</a:t>
            </a:r>
          </a:p>
          <a:p>
            <a:pPr>
              <a:lnSpc>
                <a:spcPct val="90000"/>
              </a:lnSpc>
              <a:spcAft>
                <a:spcPts val="600"/>
              </a:spcAft>
            </a:pPr>
            <a:r>
              <a:rPr lang="en-US" sz="1800" kern="1200" dirty="0">
                <a:solidFill>
                  <a:schemeClr val="tx1"/>
                </a:solidFill>
                <a:latin typeface="+mn-lt"/>
                <a:ea typeface="+mn-ea"/>
                <a:cs typeface="+mn-cs"/>
              </a:rPr>
              <a:t>[6.] Consider the question: When would it be useful for you to rate students based on a customized list of competencies such as these, rather than rating all competencies, topic-by-topic. Also consider: would it be useful to create a list of competencies for students to self-assess?</a:t>
            </a:r>
            <a:endParaRPr lang="en-US" sz="1800" kern="1200" dirty="0">
              <a:solidFill>
                <a:schemeClr val="tx1"/>
              </a:solidFill>
              <a:highlight>
                <a:srgbClr val="FFFF00"/>
              </a:highlight>
              <a:latin typeface="+mn-lt"/>
              <a:ea typeface="+mn-ea"/>
              <a:cs typeface="+mn-cs"/>
            </a:endParaRPr>
          </a:p>
        </p:txBody>
      </p:sp>
      <p:pic>
        <p:nvPicPr>
          <p:cNvPr id="5" name="Graphic 4" descr="Programmer male with solid fill">
            <a:extLst>
              <a:ext uri="{FF2B5EF4-FFF2-40B4-BE49-F238E27FC236}">
                <a16:creationId xmlns:a16="http://schemas.microsoft.com/office/drawing/2014/main" id="{48010C8C-B26E-C215-873D-D43B144F81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52399"/>
            <a:ext cx="1558925" cy="1558925"/>
          </a:xfrm>
          <a:prstGeom prst="rect">
            <a:avLst/>
          </a:prstGeom>
        </p:spPr>
      </p:pic>
    </p:spTree>
    <p:extLst>
      <p:ext uri="{BB962C8B-B14F-4D97-AF65-F5344CB8AC3E}">
        <p14:creationId xmlns:p14="http://schemas.microsoft.com/office/powerpoint/2010/main" val="3362819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3"/>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Google Shape;94;p1"/>
          <p:cNvSpPr txBox="1">
            <a:spLocks noGrp="1"/>
          </p:cNvSpPr>
          <p:nvPr>
            <p:ph type="title"/>
          </p:nvPr>
        </p:nvSpPr>
        <p:spPr>
          <a:xfrm>
            <a:off x="59968" y="1863723"/>
            <a:ext cx="3764404" cy="4461163"/>
          </a:xfrm>
          <a:prstGeom prst="rect">
            <a:avLst/>
          </a:prstGeom>
        </p:spPr>
        <p:txBody>
          <a:bodyPr spcFirstLastPara="1" vert="horz" lIns="91440" tIns="45720" rIns="91440" bIns="45720" rtlCol="0" anchor="ctr" anchorCtr="0">
            <a:normAutofit/>
          </a:bodyPr>
          <a:lstStyle/>
          <a:p>
            <a:pPr>
              <a:spcAft>
                <a:spcPts val="600"/>
              </a:spcAft>
            </a:pPr>
            <a:r>
              <a:rPr lang="en-US" sz="4400" kern="1200" dirty="0">
                <a:solidFill>
                  <a:schemeClr val="tx1"/>
                </a:solidFill>
                <a:latin typeface="+mn-lt"/>
                <a:ea typeface="+mn-ea"/>
                <a:cs typeface="+mn-cs"/>
              </a:rPr>
              <a:t>Project 8: </a:t>
            </a:r>
            <a:br>
              <a:rPr lang="en-US" sz="4400" kern="1200" dirty="0">
                <a:solidFill>
                  <a:schemeClr val="tx1"/>
                </a:solidFill>
                <a:latin typeface="+mn-lt"/>
                <a:ea typeface="+mn-ea"/>
                <a:cs typeface="+mn-cs"/>
              </a:rPr>
            </a:br>
            <a:r>
              <a:rPr lang="en-US" sz="4400" kern="1200" dirty="0">
                <a:solidFill>
                  <a:schemeClr val="tx1"/>
                </a:solidFill>
                <a:latin typeface="+mn-lt"/>
                <a:ea typeface="+mn-ea"/>
                <a:cs typeface="+mn-cs"/>
              </a:rPr>
              <a:t>Use the Projects/Units Template</a:t>
            </a:r>
          </a:p>
        </p:txBody>
      </p:sp>
      <p:sp>
        <p:nvSpPr>
          <p:cNvPr id="103" name="Arc 10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38DCBF6E-BE7C-4596-AE10-3943E61E2DAD}"/>
              </a:ext>
            </a:extLst>
          </p:cNvPr>
          <p:cNvSpPr txBox="1"/>
          <p:nvPr/>
        </p:nvSpPr>
        <p:spPr>
          <a:xfrm>
            <a:off x="4036423" y="0"/>
            <a:ext cx="7812677" cy="6858000"/>
          </a:xfrm>
          <a:prstGeom prst="rect">
            <a:avLst/>
          </a:prstGeom>
        </p:spPr>
        <p:txBody>
          <a:bodyPr vert="horz" lIns="91440" tIns="45720" rIns="91440" bIns="45720" rtlCol="0" anchor="ctr">
            <a:normAutofit fontScale="92500" lnSpcReduction="10000"/>
          </a:bodyPr>
          <a:lstStyle/>
          <a:p>
            <a:pPr>
              <a:lnSpc>
                <a:spcPct val="90000"/>
              </a:lnSpc>
              <a:spcAft>
                <a:spcPts val="600"/>
              </a:spcAft>
            </a:pPr>
            <a:r>
              <a:rPr lang="en-US" sz="1800" kern="1200" dirty="0">
                <a:solidFill>
                  <a:schemeClr val="tx1"/>
                </a:solidFill>
                <a:latin typeface="+mn-lt"/>
                <a:ea typeface="+mn-ea"/>
                <a:cs typeface="+mn-cs"/>
              </a:rPr>
              <a:t>[1.] From the navigation bar at the top of the screen, choose the “Lesson Planning and Frameworks Views” tab and choose “Projects/Units/Lessons Template.”</a:t>
            </a:r>
          </a:p>
          <a:p>
            <a:pPr>
              <a:lnSpc>
                <a:spcPct val="90000"/>
              </a:lnSpc>
              <a:spcAft>
                <a:spcPts val="600"/>
              </a:spcAft>
            </a:pPr>
            <a:r>
              <a:rPr lang="en-US" sz="1800" kern="1200" dirty="0">
                <a:solidFill>
                  <a:schemeClr val="tx1"/>
                </a:solidFill>
                <a:latin typeface="+mn-lt"/>
                <a:ea typeface="+mn-ea"/>
                <a:cs typeface="+mn-cs"/>
              </a:rPr>
              <a:t>[2.] When this screen opens, click the button to create a new project.</a:t>
            </a:r>
          </a:p>
          <a:p>
            <a:pPr>
              <a:lnSpc>
                <a:spcPct val="90000"/>
              </a:lnSpc>
              <a:spcAft>
                <a:spcPts val="600"/>
              </a:spcAft>
            </a:pPr>
            <a:endParaRPr lang="en-US" sz="1800" kern="1200" dirty="0">
              <a:solidFill>
                <a:schemeClr val="tx1"/>
              </a:solidFill>
              <a:latin typeface="+mn-lt"/>
              <a:ea typeface="+mn-ea"/>
              <a:cs typeface="+mn-cs"/>
            </a:endParaRPr>
          </a:p>
          <a:p>
            <a:pPr>
              <a:lnSpc>
                <a:spcPct val="90000"/>
              </a:lnSpc>
              <a:spcAft>
                <a:spcPts val="600"/>
              </a:spcAft>
            </a:pPr>
            <a:r>
              <a:rPr lang="en-US" sz="1800" kern="1200" dirty="0">
                <a:solidFill>
                  <a:schemeClr val="tx1"/>
                </a:solidFill>
                <a:latin typeface="+mn-lt"/>
                <a:ea typeface="+mn-ea"/>
                <a:cs typeface="+mn-cs"/>
              </a:rPr>
              <a:t>[3.] Think of a project, lesson or unit that you teach every year, and fill in the name of that project, lesson or unit in the “Title” field. (Or fill in just “SAMPLE PROJECT”.</a:t>
            </a:r>
          </a:p>
          <a:p>
            <a:pPr>
              <a:lnSpc>
                <a:spcPct val="90000"/>
              </a:lnSpc>
              <a:spcAft>
                <a:spcPts val="600"/>
              </a:spcAft>
            </a:pPr>
            <a:r>
              <a:rPr lang="en-US" sz="1800" kern="1200" dirty="0">
                <a:solidFill>
                  <a:schemeClr val="tx1"/>
                </a:solidFill>
                <a:latin typeface="+mn-lt"/>
                <a:ea typeface="+mn-ea"/>
                <a:cs typeface="+mn-cs"/>
              </a:rPr>
              <a:t>[4.] Fill in the following:</a:t>
            </a:r>
          </a:p>
          <a:p>
            <a:pPr>
              <a:lnSpc>
                <a:spcPct val="90000"/>
              </a:lnSpc>
              <a:spcAft>
                <a:spcPts val="600"/>
              </a:spcAft>
            </a:pPr>
            <a:r>
              <a:rPr lang="en-US" sz="1800" kern="1200" dirty="0">
                <a:solidFill>
                  <a:schemeClr val="tx1"/>
                </a:solidFill>
                <a:latin typeface="+mn-lt"/>
                <a:ea typeface="+mn-ea"/>
                <a:cs typeface="+mn-cs"/>
              </a:rPr>
              <a:t>* Grade Levels: Choose Grade 09, 10, 11, 12 or ALL</a:t>
            </a:r>
          </a:p>
          <a:p>
            <a:pPr>
              <a:lnSpc>
                <a:spcPct val="90000"/>
              </a:lnSpc>
              <a:spcAft>
                <a:spcPts val="600"/>
              </a:spcAft>
            </a:pPr>
            <a:r>
              <a:rPr lang="en-US" sz="1800" kern="1200" dirty="0">
                <a:solidFill>
                  <a:schemeClr val="tx1"/>
                </a:solidFill>
                <a:latin typeface="+mn-lt"/>
                <a:ea typeface="+mn-ea"/>
                <a:cs typeface="+mn-cs"/>
              </a:rPr>
              <a:t>* For what unit, grade or course: Fill in the grade level again, or type the name of a unit that the lesson belongs in.</a:t>
            </a:r>
          </a:p>
          <a:p>
            <a:pPr>
              <a:lnSpc>
                <a:spcPct val="90000"/>
              </a:lnSpc>
              <a:spcAft>
                <a:spcPts val="600"/>
              </a:spcAft>
            </a:pPr>
            <a:r>
              <a:rPr lang="en-US" sz="1800" kern="1200" dirty="0">
                <a:solidFill>
                  <a:schemeClr val="tx1"/>
                </a:solidFill>
                <a:latin typeface="+mn-lt"/>
                <a:ea typeface="+mn-ea"/>
                <a:cs typeface="+mn-cs"/>
              </a:rPr>
              <a:t>* In Type of Item/Framework, Choose the first option, which is “Unit/Lesson/Project” for your program.</a:t>
            </a:r>
          </a:p>
          <a:p>
            <a:pPr>
              <a:lnSpc>
                <a:spcPct val="90000"/>
              </a:lnSpc>
              <a:spcAft>
                <a:spcPts val="600"/>
              </a:spcAft>
            </a:pPr>
            <a:r>
              <a:rPr lang="en-US" sz="1800" kern="1200" dirty="0">
                <a:solidFill>
                  <a:schemeClr val="tx1"/>
                </a:solidFill>
                <a:latin typeface="+mn-lt"/>
                <a:ea typeface="+mn-ea"/>
                <a:cs typeface="+mn-cs"/>
              </a:rPr>
              <a:t>* Click to save and continue.</a:t>
            </a:r>
          </a:p>
          <a:p>
            <a:pPr>
              <a:lnSpc>
                <a:spcPct val="90000"/>
              </a:lnSpc>
              <a:spcAft>
                <a:spcPts val="600"/>
              </a:spcAft>
            </a:pPr>
            <a:r>
              <a:rPr lang="en-US" sz="1800" kern="1200" dirty="0">
                <a:solidFill>
                  <a:schemeClr val="tx1"/>
                </a:solidFill>
                <a:latin typeface="+mn-lt"/>
                <a:ea typeface="+mn-ea"/>
                <a:cs typeface="+mn-cs"/>
              </a:rPr>
              <a:t>* You can skip the description for now.</a:t>
            </a:r>
          </a:p>
          <a:p>
            <a:pPr>
              <a:lnSpc>
                <a:spcPct val="90000"/>
              </a:lnSpc>
              <a:spcAft>
                <a:spcPts val="600"/>
              </a:spcAft>
            </a:pPr>
            <a:r>
              <a:rPr lang="en-US" sz="1800" kern="1200" dirty="0">
                <a:solidFill>
                  <a:schemeClr val="tx1"/>
                </a:solidFill>
                <a:latin typeface="+mn-lt"/>
                <a:ea typeface="+mn-ea"/>
                <a:cs typeface="+mn-cs"/>
              </a:rPr>
              <a:t>[5.] In the section for “Competency Search Options” choose “Show All – Strand 2” and click to continue.</a:t>
            </a:r>
          </a:p>
          <a:p>
            <a:pPr>
              <a:lnSpc>
                <a:spcPct val="90000"/>
              </a:lnSpc>
              <a:spcAft>
                <a:spcPts val="600"/>
              </a:spcAft>
            </a:pPr>
            <a:r>
              <a:rPr lang="en-US" sz="1800" kern="1200" dirty="0">
                <a:solidFill>
                  <a:schemeClr val="tx1"/>
                </a:solidFill>
                <a:latin typeface="+mn-lt"/>
                <a:ea typeface="+mn-ea"/>
                <a:cs typeface="+mn-cs"/>
              </a:rPr>
              <a:t>* Wait for the checklist of competencies to appear. In this checklist of competencies, check some of the relevant competencies and click to SELECT. Repeat, choosing “Show All – Strand 1” and select relevant competencies and click to SELECT.</a:t>
            </a:r>
          </a:p>
          <a:p>
            <a:pPr>
              <a:lnSpc>
                <a:spcPct val="90000"/>
              </a:lnSpc>
              <a:spcAft>
                <a:spcPts val="600"/>
              </a:spcAft>
            </a:pPr>
            <a:r>
              <a:rPr lang="en-US" sz="1800" kern="1200" dirty="0">
                <a:solidFill>
                  <a:schemeClr val="tx1"/>
                </a:solidFill>
                <a:latin typeface="+mn-lt"/>
                <a:ea typeface="+mn-ea"/>
                <a:cs typeface="+mn-cs"/>
              </a:rPr>
              <a:t>[6.] Click to SAVE the project.</a:t>
            </a:r>
          </a:p>
          <a:p>
            <a:pPr>
              <a:lnSpc>
                <a:spcPct val="90000"/>
              </a:lnSpc>
              <a:spcAft>
                <a:spcPts val="600"/>
              </a:spcAft>
            </a:pPr>
            <a:r>
              <a:rPr lang="en-US" sz="1800" kern="1200" dirty="0">
                <a:solidFill>
                  <a:schemeClr val="tx1"/>
                </a:solidFill>
                <a:latin typeface="+mn-lt"/>
                <a:ea typeface="+mn-ea"/>
                <a:cs typeface="+mn-cs"/>
              </a:rPr>
              <a:t>[7.] On the selection bar near the top of the screen, click to View/Print the project. Use Ctrl-P to open a print dialog box and save this screen as a PDF.</a:t>
            </a:r>
          </a:p>
          <a:p>
            <a:pPr>
              <a:lnSpc>
                <a:spcPct val="90000"/>
              </a:lnSpc>
              <a:spcAft>
                <a:spcPts val="600"/>
              </a:spcAft>
            </a:pPr>
            <a:r>
              <a:rPr lang="en-US" sz="1800" kern="1200" dirty="0">
                <a:solidFill>
                  <a:schemeClr val="tx1"/>
                </a:solidFill>
                <a:latin typeface="+mn-lt"/>
                <a:ea typeface="+mn-ea"/>
                <a:cs typeface="+mn-cs"/>
              </a:rPr>
              <a:t>[8.] Then click to go to the Custom Grid to view the custom grid for this project.</a:t>
            </a:r>
          </a:p>
          <a:p>
            <a:pPr>
              <a:lnSpc>
                <a:spcPct val="90000"/>
              </a:lnSpc>
              <a:spcAft>
                <a:spcPts val="600"/>
              </a:spcAft>
            </a:pPr>
            <a:r>
              <a:rPr lang="en-US" sz="1800" kern="1200" dirty="0">
                <a:solidFill>
                  <a:schemeClr val="tx1"/>
                </a:solidFill>
                <a:highlight>
                  <a:srgbClr val="00FFFF"/>
                </a:highlight>
                <a:latin typeface="+mn-lt"/>
                <a:ea typeface="+mn-ea"/>
                <a:cs typeface="+mn-cs"/>
                <a:sym typeface="Wingdings" panose="05000000000000000000" pitchFamily="2" charset="2"/>
              </a:rPr>
              <a:t> Share the PDF of your project as WORKSHOP PRODUCT #4 </a:t>
            </a:r>
            <a:endParaRPr lang="en-US" sz="1800" kern="1200" dirty="0">
              <a:solidFill>
                <a:schemeClr val="tx1"/>
              </a:solidFill>
              <a:highlight>
                <a:srgbClr val="00FFFF"/>
              </a:highlight>
              <a:latin typeface="+mn-lt"/>
              <a:ea typeface="+mn-ea"/>
              <a:cs typeface="+mn-cs"/>
            </a:endParaRPr>
          </a:p>
        </p:txBody>
      </p:sp>
      <p:pic>
        <p:nvPicPr>
          <p:cNvPr id="5" name="Graphic 4" descr="Programmer male with solid fill">
            <a:extLst>
              <a:ext uri="{FF2B5EF4-FFF2-40B4-BE49-F238E27FC236}">
                <a16:creationId xmlns:a16="http://schemas.microsoft.com/office/drawing/2014/main" id="{48010C8C-B26E-C215-873D-D43B144F81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52399"/>
            <a:ext cx="1558925" cy="1558925"/>
          </a:xfrm>
          <a:prstGeom prst="rect">
            <a:avLst/>
          </a:prstGeom>
        </p:spPr>
      </p:pic>
    </p:spTree>
    <p:extLst>
      <p:ext uri="{BB962C8B-B14F-4D97-AF65-F5344CB8AC3E}">
        <p14:creationId xmlns:p14="http://schemas.microsoft.com/office/powerpoint/2010/main" val="870813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1"/>
          <p:cNvSpPr txBox="1">
            <a:spLocks noGrp="1"/>
          </p:cNvSpPr>
          <p:nvPr>
            <p:ph type="title"/>
          </p:nvPr>
        </p:nvSpPr>
        <p:spPr>
          <a:xfrm>
            <a:off x="76200" y="69488"/>
            <a:ext cx="12014200" cy="1143000"/>
          </a:xfrm>
          <a:prstGeom prst="rect">
            <a:avLst/>
          </a:prstGeom>
          <a:solidFill>
            <a:schemeClr val="accent5">
              <a:lumMod val="60000"/>
              <a:lumOff val="40000"/>
            </a:schemeClr>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Reports Menu</a:t>
            </a:r>
            <a:endParaRPr/>
          </a:p>
        </p:txBody>
      </p:sp>
      <p:pic>
        <p:nvPicPr>
          <p:cNvPr id="3" name="Picture 2">
            <a:extLst>
              <a:ext uri="{FF2B5EF4-FFF2-40B4-BE49-F238E27FC236}">
                <a16:creationId xmlns:a16="http://schemas.microsoft.com/office/drawing/2014/main" id="{C3E5325C-ED20-AE9F-1169-E3739C1BC9FD}"/>
              </a:ext>
            </a:extLst>
          </p:cNvPr>
          <p:cNvPicPr>
            <a:picLocks noChangeAspect="1"/>
          </p:cNvPicPr>
          <p:nvPr/>
        </p:nvPicPr>
        <p:blipFill>
          <a:blip r:embed="rId3"/>
          <a:stretch>
            <a:fillRect/>
          </a:stretch>
        </p:blipFill>
        <p:spPr>
          <a:xfrm>
            <a:off x="351857" y="1436856"/>
            <a:ext cx="9998643" cy="5005563"/>
          </a:xfrm>
          <a:prstGeom prst="rect">
            <a:avLst/>
          </a:prstGeom>
        </p:spPr>
      </p:pic>
      <p:sp>
        <p:nvSpPr>
          <p:cNvPr id="4" name="Google Shape;181;p20">
            <a:extLst>
              <a:ext uri="{FF2B5EF4-FFF2-40B4-BE49-F238E27FC236}">
                <a16:creationId xmlns:a16="http://schemas.microsoft.com/office/drawing/2014/main" id="{7D8D2541-F348-EA4C-EA47-727D9DA29113}"/>
              </a:ext>
            </a:extLst>
          </p:cNvPr>
          <p:cNvSpPr/>
          <p:nvPr/>
        </p:nvSpPr>
        <p:spPr>
          <a:xfrm>
            <a:off x="8267700" y="1625600"/>
            <a:ext cx="3426460" cy="3210560"/>
          </a:xfrm>
          <a:prstGeom prst="wedgeRoundRectCallout">
            <a:avLst>
              <a:gd name="adj1" fmla="val -46230"/>
              <a:gd name="adj2" fmla="val 62816"/>
              <a:gd name="adj3" fmla="val 16667"/>
            </a:avLst>
          </a:prstGeom>
          <a:solidFill>
            <a:srgbClr val="F2F2F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1F3864"/>
              </a:buClr>
              <a:buSzPts val="2000"/>
              <a:buFont typeface="Calibri"/>
              <a:buNone/>
            </a:pPr>
            <a:r>
              <a:rPr lang="en-US" sz="2000" dirty="0">
                <a:solidFill>
                  <a:srgbClr val="1F3864"/>
                </a:solidFill>
                <a:latin typeface="Calibri"/>
                <a:ea typeface="Calibri"/>
                <a:cs typeface="Calibri"/>
                <a:sym typeface="Calibri"/>
              </a:rPr>
              <a:t>Explore the Reports Menu to see a variety of summaries and lists.</a:t>
            </a:r>
            <a:endParaRPr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l="497" t="17228" r="4792" b="496"/>
          <a:stretch/>
        </p:blipFill>
        <p:spPr>
          <a:xfrm>
            <a:off x="236561" y="1562071"/>
            <a:ext cx="9661714" cy="5173691"/>
          </a:xfrm>
          <a:prstGeom prst="rect">
            <a:avLst/>
          </a:prstGeom>
          <a:noFill/>
          <a:ln>
            <a:noFill/>
          </a:ln>
        </p:spPr>
      </p:pic>
      <p:sp>
        <p:nvSpPr>
          <p:cNvPr id="102" name="Google Shape;102;p2"/>
          <p:cNvSpPr txBox="1">
            <a:spLocks noGrp="1"/>
          </p:cNvSpPr>
          <p:nvPr>
            <p:ph type="title"/>
          </p:nvPr>
        </p:nvSpPr>
        <p:spPr>
          <a:xfrm>
            <a:off x="191069" y="122238"/>
            <a:ext cx="11764370" cy="1295400"/>
          </a:xfrm>
          <a:prstGeom prst="rect">
            <a:avLst/>
          </a:prstGeom>
          <a:solidFill>
            <a:srgbClr val="B3C6E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Competency Checklist Screen</a:t>
            </a:r>
            <a:endParaRPr/>
          </a:p>
        </p:txBody>
      </p:sp>
      <p:sp>
        <p:nvSpPr>
          <p:cNvPr id="103" name="Google Shape;103;p2"/>
          <p:cNvSpPr/>
          <p:nvPr/>
        </p:nvSpPr>
        <p:spPr>
          <a:xfrm>
            <a:off x="7342496" y="1562070"/>
            <a:ext cx="4612943" cy="4564410"/>
          </a:xfrm>
          <a:prstGeom prst="wedgeRoundRectCallout">
            <a:avLst>
              <a:gd name="adj1" fmla="val -49370"/>
              <a:gd name="adj2" fmla="val 62401"/>
              <a:gd name="adj3"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2400">
                <a:solidFill>
                  <a:schemeClr val="lt1"/>
                </a:solidFill>
                <a:latin typeface="Calibri"/>
                <a:ea typeface="Calibri"/>
                <a:cs typeface="Calibri"/>
                <a:sym typeface="Calibri"/>
              </a:rPr>
              <a:t>The heart of the Skills Library Competency Checklist database is a simple checklist, based on the Massachusetts CVTE Frameworks.  </a:t>
            </a:r>
            <a:endParaRPr sz="2400">
              <a:solidFill>
                <a:schemeClr val="lt1"/>
              </a:solidFill>
              <a:latin typeface="Calibri"/>
              <a:ea typeface="Calibri"/>
              <a:cs typeface="Calibri"/>
              <a:sym typeface="Calibri"/>
            </a:endParaRPr>
          </a:p>
          <a:p>
            <a:pPr marL="0" marR="0" lvl="0" indent="0" algn="l" rtl="0">
              <a:lnSpc>
                <a:spcPct val="90000"/>
              </a:lnSpc>
              <a:spcBef>
                <a:spcPts val="0"/>
              </a:spcBef>
              <a:spcAft>
                <a:spcPts val="0"/>
              </a:spcAft>
              <a:buNone/>
            </a:pPr>
            <a:endParaRPr sz="2400">
              <a:solidFill>
                <a:schemeClr val="lt1"/>
              </a:solidFill>
              <a:latin typeface="Calibri"/>
              <a:ea typeface="Calibri"/>
              <a:cs typeface="Calibri"/>
              <a:sym typeface="Calibri"/>
            </a:endParaRPr>
          </a:p>
          <a:p>
            <a:pPr marL="0" marR="0" lvl="0" indent="0" algn="l" rtl="0">
              <a:lnSpc>
                <a:spcPct val="90000"/>
              </a:lnSpc>
              <a:spcBef>
                <a:spcPts val="0"/>
              </a:spcBef>
              <a:spcAft>
                <a:spcPts val="0"/>
              </a:spcAft>
              <a:buNone/>
            </a:pPr>
            <a:r>
              <a:rPr lang="en-US" sz="2400">
                <a:solidFill>
                  <a:schemeClr val="lt1"/>
                </a:solidFill>
                <a:latin typeface="Calibri"/>
                <a:ea typeface="Calibri"/>
                <a:cs typeface="Calibri"/>
                <a:sym typeface="Calibri"/>
              </a:rPr>
              <a:t>The checklist is typically viewed as a grid, with a list of standards and competencies from the CVTE frameworks, and with a list of your students across the top.   </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g1aee6336bf8_0_0"/>
          <p:cNvPicPr preferRelativeResize="0"/>
          <p:nvPr/>
        </p:nvPicPr>
        <p:blipFill rotWithShape="1">
          <a:blip r:embed="rId3">
            <a:alphaModFix/>
          </a:blip>
          <a:srcRect l="492" t="17228" r="4801" b="493"/>
          <a:stretch/>
        </p:blipFill>
        <p:spPr>
          <a:xfrm>
            <a:off x="236561" y="1562071"/>
            <a:ext cx="9661712" cy="5173692"/>
          </a:xfrm>
          <a:prstGeom prst="rect">
            <a:avLst/>
          </a:prstGeom>
          <a:noFill/>
          <a:ln>
            <a:noFill/>
          </a:ln>
        </p:spPr>
      </p:pic>
      <p:sp>
        <p:nvSpPr>
          <p:cNvPr id="116" name="Google Shape;116;g1aee6336bf8_0_0"/>
          <p:cNvSpPr txBox="1">
            <a:spLocks noGrp="1"/>
          </p:cNvSpPr>
          <p:nvPr>
            <p:ph type="title"/>
          </p:nvPr>
        </p:nvSpPr>
        <p:spPr>
          <a:xfrm>
            <a:off x="191069" y="122238"/>
            <a:ext cx="11764500" cy="1295400"/>
          </a:xfrm>
          <a:prstGeom prst="rect">
            <a:avLst/>
          </a:prstGeom>
          <a:solidFill>
            <a:srgbClr val="B3C6E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Competency Checklist Screen</a:t>
            </a:r>
            <a:endParaRPr/>
          </a:p>
        </p:txBody>
      </p:sp>
      <p:sp>
        <p:nvSpPr>
          <p:cNvPr id="117" name="Google Shape;117;g1aee6336bf8_0_0"/>
          <p:cNvSpPr/>
          <p:nvPr/>
        </p:nvSpPr>
        <p:spPr>
          <a:xfrm>
            <a:off x="6858000" y="762000"/>
            <a:ext cx="5097150" cy="5460999"/>
          </a:xfrm>
          <a:prstGeom prst="wedgeRoundRectCallout">
            <a:avLst>
              <a:gd name="adj1" fmla="val -42910"/>
              <a:gd name="adj2" fmla="val 60453"/>
              <a:gd name="adj3"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400" dirty="0">
                <a:solidFill>
                  <a:schemeClr val="lt1"/>
                </a:solidFill>
                <a:latin typeface="Calibri"/>
                <a:ea typeface="Calibri"/>
                <a:cs typeface="Calibri"/>
                <a:sym typeface="Calibri"/>
              </a:rPr>
              <a:t>A 1-to-4 scale is used to evaluate student growth in these skills</a:t>
            </a:r>
            <a:endParaRPr sz="2400" dirty="0">
              <a:solidFill>
                <a:schemeClr val="lt1"/>
              </a:solidFill>
              <a:latin typeface="Calibri"/>
              <a:ea typeface="Calibri"/>
              <a:cs typeface="Calibri"/>
              <a:sym typeface="Calibri"/>
            </a:endParaRPr>
          </a:p>
          <a:p>
            <a:pPr marL="0" marR="0" lvl="0" indent="0" algn="l" rtl="0">
              <a:lnSpc>
                <a:spcPct val="90000"/>
              </a:lnSpc>
              <a:spcBef>
                <a:spcPts val="0"/>
              </a:spcBef>
              <a:spcAft>
                <a:spcPts val="0"/>
              </a:spcAft>
              <a:buNone/>
            </a:pPr>
            <a:endParaRPr sz="2400" dirty="0">
              <a:solidFill>
                <a:schemeClr val="lt1"/>
              </a:solidFill>
              <a:latin typeface="Calibri"/>
              <a:ea typeface="Calibri"/>
              <a:cs typeface="Calibri"/>
              <a:sym typeface="Calibri"/>
            </a:endParaRPr>
          </a:p>
          <a:p>
            <a:pPr marL="0" marR="0" lvl="0" indent="0" algn="l" rtl="0">
              <a:lnSpc>
                <a:spcPct val="90000"/>
              </a:lnSpc>
              <a:spcBef>
                <a:spcPts val="0"/>
              </a:spcBef>
              <a:spcAft>
                <a:spcPts val="0"/>
              </a:spcAft>
              <a:buNone/>
            </a:pPr>
            <a:r>
              <a:rPr lang="en-US" sz="2400" dirty="0">
                <a:solidFill>
                  <a:schemeClr val="lt1"/>
                </a:solidFill>
                <a:latin typeface="Calibri"/>
                <a:ea typeface="Calibri"/>
                <a:cs typeface="Calibri"/>
                <a:sym typeface="Calibri"/>
              </a:rPr>
              <a:t>4- Advanced, able to teach the skill, troubleshoot, and/or create exemplary products</a:t>
            </a:r>
            <a:endParaRPr sz="2400" dirty="0">
              <a:solidFill>
                <a:schemeClr val="lt1"/>
              </a:solidFill>
              <a:latin typeface="Calibri"/>
              <a:ea typeface="Calibri"/>
              <a:cs typeface="Calibri"/>
              <a:sym typeface="Calibri"/>
            </a:endParaRPr>
          </a:p>
          <a:p>
            <a:pPr marL="0" marR="0" lvl="0" indent="0" algn="l" rtl="0">
              <a:lnSpc>
                <a:spcPct val="90000"/>
              </a:lnSpc>
              <a:spcBef>
                <a:spcPts val="0"/>
              </a:spcBef>
              <a:spcAft>
                <a:spcPts val="0"/>
              </a:spcAft>
              <a:buNone/>
            </a:pPr>
            <a:endParaRPr sz="2400" dirty="0">
              <a:solidFill>
                <a:schemeClr val="lt1"/>
              </a:solidFill>
              <a:latin typeface="Calibri"/>
              <a:ea typeface="Calibri"/>
              <a:cs typeface="Calibri"/>
              <a:sym typeface="Calibri"/>
            </a:endParaRPr>
          </a:p>
          <a:p>
            <a:pPr marL="0" marR="0" lvl="0" indent="0" algn="l" rtl="0">
              <a:lnSpc>
                <a:spcPct val="90000"/>
              </a:lnSpc>
              <a:spcBef>
                <a:spcPts val="0"/>
              </a:spcBef>
              <a:spcAft>
                <a:spcPts val="0"/>
              </a:spcAft>
              <a:buNone/>
            </a:pPr>
            <a:r>
              <a:rPr lang="en-US" sz="2400" dirty="0">
                <a:solidFill>
                  <a:schemeClr val="lt1"/>
                </a:solidFill>
                <a:latin typeface="Calibri"/>
                <a:ea typeface="Calibri"/>
                <a:cs typeface="Calibri"/>
                <a:sym typeface="Calibri"/>
              </a:rPr>
              <a:t>3- Proficient- can perform the skill independently</a:t>
            </a:r>
            <a:endParaRPr sz="2400" dirty="0">
              <a:solidFill>
                <a:schemeClr val="lt1"/>
              </a:solidFill>
              <a:latin typeface="Calibri"/>
              <a:ea typeface="Calibri"/>
              <a:cs typeface="Calibri"/>
              <a:sym typeface="Calibri"/>
            </a:endParaRPr>
          </a:p>
          <a:p>
            <a:pPr marL="0" marR="0" lvl="0" indent="0" algn="l" rtl="0">
              <a:lnSpc>
                <a:spcPct val="90000"/>
              </a:lnSpc>
              <a:spcBef>
                <a:spcPts val="0"/>
              </a:spcBef>
              <a:spcAft>
                <a:spcPts val="0"/>
              </a:spcAft>
              <a:buNone/>
            </a:pPr>
            <a:endParaRPr sz="2400" dirty="0">
              <a:solidFill>
                <a:schemeClr val="lt1"/>
              </a:solidFill>
              <a:latin typeface="Calibri"/>
              <a:ea typeface="Calibri"/>
              <a:cs typeface="Calibri"/>
              <a:sym typeface="Calibri"/>
            </a:endParaRPr>
          </a:p>
          <a:p>
            <a:pPr marL="0" marR="0" lvl="0" indent="0" algn="l" rtl="0">
              <a:lnSpc>
                <a:spcPct val="90000"/>
              </a:lnSpc>
              <a:spcBef>
                <a:spcPts val="0"/>
              </a:spcBef>
              <a:spcAft>
                <a:spcPts val="0"/>
              </a:spcAft>
              <a:buNone/>
            </a:pPr>
            <a:r>
              <a:rPr lang="en-US" sz="2400" dirty="0">
                <a:solidFill>
                  <a:schemeClr val="lt1"/>
                </a:solidFill>
                <a:latin typeface="Calibri"/>
                <a:ea typeface="Calibri"/>
                <a:cs typeface="Calibri"/>
                <a:sym typeface="Calibri"/>
              </a:rPr>
              <a:t>2- Developing- still needs support</a:t>
            </a:r>
            <a:endParaRPr sz="2400" dirty="0">
              <a:solidFill>
                <a:schemeClr val="lt1"/>
              </a:solidFill>
              <a:latin typeface="Calibri"/>
              <a:ea typeface="Calibri"/>
              <a:cs typeface="Calibri"/>
              <a:sym typeface="Calibri"/>
            </a:endParaRPr>
          </a:p>
          <a:p>
            <a:pPr marL="0" marR="0" lvl="0" indent="0" algn="l" rtl="0">
              <a:lnSpc>
                <a:spcPct val="90000"/>
              </a:lnSpc>
              <a:spcBef>
                <a:spcPts val="0"/>
              </a:spcBef>
              <a:spcAft>
                <a:spcPts val="0"/>
              </a:spcAft>
              <a:buNone/>
            </a:pPr>
            <a:endParaRPr sz="2400" dirty="0">
              <a:solidFill>
                <a:schemeClr val="lt1"/>
              </a:solidFill>
              <a:latin typeface="Calibri"/>
              <a:ea typeface="Calibri"/>
              <a:cs typeface="Calibri"/>
              <a:sym typeface="Calibri"/>
            </a:endParaRPr>
          </a:p>
          <a:p>
            <a:pPr marL="0" marR="0" lvl="0" indent="0" algn="l" rtl="0">
              <a:lnSpc>
                <a:spcPct val="90000"/>
              </a:lnSpc>
              <a:spcBef>
                <a:spcPts val="0"/>
              </a:spcBef>
              <a:spcAft>
                <a:spcPts val="0"/>
              </a:spcAft>
              <a:buNone/>
            </a:pPr>
            <a:r>
              <a:rPr lang="en-US" sz="2400" dirty="0">
                <a:solidFill>
                  <a:schemeClr val="lt1"/>
                </a:solidFill>
                <a:latin typeface="Calibri"/>
                <a:ea typeface="Calibri"/>
                <a:cs typeface="Calibri"/>
                <a:sym typeface="Calibri"/>
              </a:rPr>
              <a:t>1- Introduced- The skill has been introduced and students have tried activities with this skill </a:t>
            </a:r>
            <a:endParaRPr sz="2400" dirty="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4" descr="Woman examining color swatches at desk"/>
          <p:cNvPicPr preferRelativeResize="0"/>
          <p:nvPr/>
        </p:nvPicPr>
        <p:blipFill rotWithShape="1">
          <a:blip r:embed="rId3">
            <a:alphaModFix/>
          </a:blip>
          <a:srcRect/>
          <a:stretch/>
        </p:blipFill>
        <p:spPr>
          <a:xfrm>
            <a:off x="191069" y="1562071"/>
            <a:ext cx="7454521" cy="4969681"/>
          </a:xfrm>
          <a:prstGeom prst="rect">
            <a:avLst/>
          </a:prstGeom>
          <a:noFill/>
          <a:ln>
            <a:noFill/>
          </a:ln>
        </p:spPr>
      </p:pic>
      <p:sp>
        <p:nvSpPr>
          <p:cNvPr id="123" name="Google Shape;123;p4"/>
          <p:cNvSpPr txBox="1">
            <a:spLocks noGrp="1"/>
          </p:cNvSpPr>
          <p:nvPr>
            <p:ph type="title"/>
          </p:nvPr>
        </p:nvSpPr>
        <p:spPr>
          <a:xfrm>
            <a:off x="191069" y="122238"/>
            <a:ext cx="11764370" cy="1295400"/>
          </a:xfrm>
          <a:prstGeom prst="rect">
            <a:avLst/>
          </a:prstGeom>
          <a:solidFill>
            <a:srgbClr val="B3C6E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Why track competencies ?</a:t>
            </a:r>
            <a:endParaRPr/>
          </a:p>
        </p:txBody>
      </p:sp>
      <p:sp>
        <p:nvSpPr>
          <p:cNvPr id="124" name="Google Shape;124;p4"/>
          <p:cNvSpPr/>
          <p:nvPr/>
        </p:nvSpPr>
        <p:spPr>
          <a:xfrm>
            <a:off x="7342496" y="1562071"/>
            <a:ext cx="4612943" cy="3916908"/>
          </a:xfrm>
          <a:prstGeom prst="wedgeRoundRectCallout">
            <a:avLst>
              <a:gd name="adj1" fmla="val -57519"/>
              <a:gd name="adj2" fmla="val 70536"/>
              <a:gd name="adj3"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p>
            <a:pPr marL="457200" marR="0" lvl="0" indent="-381000" algn="l" rtl="0">
              <a:lnSpc>
                <a:spcPct val="90000"/>
              </a:lnSpc>
              <a:spcBef>
                <a:spcPts val="0"/>
              </a:spcBef>
              <a:spcAft>
                <a:spcPts val="0"/>
              </a:spcAft>
              <a:buClr>
                <a:schemeClr val="lt1"/>
              </a:buClr>
              <a:buSzPts val="2400"/>
              <a:buFont typeface="Calibri"/>
              <a:buChar char="●"/>
            </a:pPr>
            <a:r>
              <a:rPr lang="en-US" sz="2400" dirty="0">
                <a:solidFill>
                  <a:schemeClr val="lt1"/>
                </a:solidFill>
                <a:latin typeface="Calibri"/>
                <a:ea typeface="Calibri"/>
                <a:cs typeface="Calibri"/>
                <a:sym typeface="Calibri"/>
              </a:rPr>
              <a:t>To identify and document what students know and are able to do</a:t>
            </a:r>
            <a:endParaRPr sz="2400" dirty="0">
              <a:solidFill>
                <a:schemeClr val="lt1"/>
              </a:solidFill>
              <a:latin typeface="Calibri"/>
              <a:ea typeface="Calibri"/>
              <a:cs typeface="Calibri"/>
              <a:sym typeface="Calibri"/>
            </a:endParaRPr>
          </a:p>
          <a:p>
            <a:pPr marL="457200" marR="0" lvl="0" indent="-381000" algn="l" rtl="0">
              <a:lnSpc>
                <a:spcPct val="90000"/>
              </a:lnSpc>
              <a:spcBef>
                <a:spcPts val="0"/>
              </a:spcBef>
              <a:spcAft>
                <a:spcPts val="0"/>
              </a:spcAft>
              <a:buClr>
                <a:schemeClr val="lt1"/>
              </a:buClr>
              <a:buSzPts val="2400"/>
              <a:buFont typeface="Calibri"/>
              <a:buChar char="●"/>
            </a:pPr>
            <a:r>
              <a:rPr lang="en-US" sz="2400" dirty="0">
                <a:solidFill>
                  <a:schemeClr val="lt1"/>
                </a:solidFill>
                <a:latin typeface="Calibri"/>
                <a:ea typeface="Calibri"/>
                <a:cs typeface="Calibri"/>
                <a:sym typeface="Calibri"/>
              </a:rPr>
              <a:t>To better understand which students are on track with learning targets and which may need extra support</a:t>
            </a:r>
            <a:endParaRPr sz="2400" dirty="0">
              <a:solidFill>
                <a:schemeClr val="lt1"/>
              </a:solidFill>
              <a:latin typeface="Calibri"/>
              <a:ea typeface="Calibri"/>
              <a:cs typeface="Calibri"/>
              <a:sym typeface="Calibri"/>
            </a:endParaRPr>
          </a:p>
          <a:p>
            <a:pPr marL="457200" marR="0" lvl="0" indent="-381000" algn="l" rtl="0">
              <a:lnSpc>
                <a:spcPct val="90000"/>
              </a:lnSpc>
              <a:spcBef>
                <a:spcPts val="0"/>
              </a:spcBef>
              <a:spcAft>
                <a:spcPts val="0"/>
              </a:spcAft>
              <a:buClr>
                <a:schemeClr val="lt1"/>
              </a:buClr>
              <a:buSzPts val="2400"/>
              <a:buFont typeface="Calibri"/>
              <a:buChar char="●"/>
            </a:pPr>
            <a:r>
              <a:rPr lang="en-US" sz="2400" dirty="0">
                <a:solidFill>
                  <a:schemeClr val="lt1"/>
                </a:solidFill>
                <a:latin typeface="Calibri"/>
                <a:ea typeface="Calibri"/>
                <a:cs typeface="Calibri"/>
                <a:sym typeface="Calibri"/>
              </a:rPr>
              <a:t>To share the competencies with students/families so they can take ownership of their learning</a:t>
            </a:r>
            <a:endParaRPr sz="2400" dirty="0">
              <a:solidFill>
                <a:schemeClr val="lt1"/>
              </a:solidFill>
              <a:latin typeface="Calibri"/>
              <a:ea typeface="Calibri"/>
              <a:cs typeface="Calibri"/>
              <a:sym typeface="Calibri"/>
            </a:endParaRPr>
          </a:p>
          <a:p>
            <a:pPr marL="0" marR="0" lvl="0" indent="0" algn="l" rtl="0">
              <a:lnSpc>
                <a:spcPct val="90000"/>
              </a:lnSpc>
              <a:spcBef>
                <a:spcPts val="0"/>
              </a:spcBef>
              <a:spcAft>
                <a:spcPts val="0"/>
              </a:spcAft>
              <a:buNone/>
            </a:pPr>
            <a:endParaRPr sz="2400" dirty="0">
              <a:solidFill>
                <a:schemeClr val="lt1"/>
              </a:solidFill>
              <a:latin typeface="Calibri"/>
              <a:ea typeface="Calibri"/>
              <a:cs typeface="Calibri"/>
              <a:sym typeface="Calibri"/>
            </a:endParaRPr>
          </a:p>
          <a:p>
            <a:pPr marL="0" marR="0" lvl="0" indent="0" algn="l" rtl="0">
              <a:lnSpc>
                <a:spcPct val="90000"/>
              </a:lnSpc>
              <a:spcBef>
                <a:spcPts val="0"/>
              </a:spcBef>
              <a:spcAft>
                <a:spcPts val="0"/>
              </a:spcAft>
              <a:buNone/>
            </a:pPr>
            <a:r>
              <a:rPr lang="en-US" sz="2400" dirty="0">
                <a:solidFill>
                  <a:schemeClr val="lt1"/>
                </a:solidFill>
                <a:latin typeface="Calibri"/>
                <a:ea typeface="Calibri"/>
                <a:cs typeface="Calibri"/>
                <a:sym typeface="Calibri"/>
              </a:rPr>
              <a:t> </a:t>
            </a:r>
            <a:endParaRPr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3" name="Picture 2">
            <a:extLst>
              <a:ext uri="{FF2B5EF4-FFF2-40B4-BE49-F238E27FC236}">
                <a16:creationId xmlns:a16="http://schemas.microsoft.com/office/drawing/2014/main" id="{18AFAD0F-E31F-4923-ACBB-ACDCEFE06879}"/>
              </a:ext>
            </a:extLst>
          </p:cNvPr>
          <p:cNvPicPr>
            <a:picLocks noChangeAspect="1"/>
          </p:cNvPicPr>
          <p:nvPr/>
        </p:nvPicPr>
        <p:blipFill>
          <a:blip r:embed="rId3"/>
          <a:stretch>
            <a:fillRect/>
          </a:stretch>
        </p:blipFill>
        <p:spPr>
          <a:xfrm>
            <a:off x="159354" y="1417638"/>
            <a:ext cx="8174749" cy="5460681"/>
          </a:xfrm>
          <a:prstGeom prst="rect">
            <a:avLst/>
          </a:prstGeom>
        </p:spPr>
      </p:pic>
      <p:sp>
        <p:nvSpPr>
          <p:cNvPr id="109" name="Google Shape;109;p3"/>
          <p:cNvSpPr txBox="1">
            <a:spLocks noGrp="1"/>
          </p:cNvSpPr>
          <p:nvPr>
            <p:ph type="title"/>
          </p:nvPr>
        </p:nvSpPr>
        <p:spPr>
          <a:xfrm>
            <a:off x="191069" y="122238"/>
            <a:ext cx="11764370" cy="1295400"/>
          </a:xfrm>
          <a:prstGeom prst="rect">
            <a:avLst/>
          </a:prstGeom>
          <a:solidFill>
            <a:srgbClr val="B3C6E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Competency Checklist Screen</a:t>
            </a:r>
            <a:endParaRPr/>
          </a:p>
        </p:txBody>
      </p:sp>
      <p:sp>
        <p:nvSpPr>
          <p:cNvPr id="110" name="Google Shape;110;p3"/>
          <p:cNvSpPr/>
          <p:nvPr/>
        </p:nvSpPr>
        <p:spPr>
          <a:xfrm>
            <a:off x="7342496" y="1562071"/>
            <a:ext cx="4612943" cy="3916908"/>
          </a:xfrm>
          <a:prstGeom prst="wedgeRoundRectCallout">
            <a:avLst>
              <a:gd name="adj1" fmla="val -57519"/>
              <a:gd name="adj2" fmla="val 70536"/>
              <a:gd name="adj3"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2400" dirty="0">
                <a:solidFill>
                  <a:schemeClr val="lt1"/>
                </a:solidFill>
                <a:latin typeface="Calibri"/>
                <a:ea typeface="Calibri"/>
                <a:cs typeface="Calibri"/>
                <a:sym typeface="Calibri"/>
              </a:rPr>
              <a:t>The checklist can be viewed in a variety of different layouts: </a:t>
            </a:r>
          </a:p>
          <a:p>
            <a:pPr marL="0" marR="0" lvl="0" indent="0" algn="l" rtl="0">
              <a:lnSpc>
                <a:spcPct val="90000"/>
              </a:lnSpc>
              <a:spcBef>
                <a:spcPts val="0"/>
              </a:spcBef>
              <a:spcAft>
                <a:spcPts val="0"/>
              </a:spcAft>
              <a:buNone/>
            </a:pPr>
            <a:r>
              <a:rPr lang="en-US" sz="2400" dirty="0">
                <a:solidFill>
                  <a:schemeClr val="lt1"/>
                </a:solidFill>
                <a:latin typeface="Calibri"/>
                <a:ea typeface="Calibri"/>
                <a:cs typeface="Calibri"/>
                <a:sym typeface="Calibri"/>
              </a:rPr>
              <a:t>- in a grid view, </a:t>
            </a:r>
          </a:p>
          <a:p>
            <a:pPr marL="0" marR="0" lvl="0" indent="0" algn="l" rtl="0">
              <a:lnSpc>
                <a:spcPct val="90000"/>
              </a:lnSpc>
              <a:spcBef>
                <a:spcPts val="0"/>
              </a:spcBef>
              <a:spcAft>
                <a:spcPts val="0"/>
              </a:spcAft>
              <a:buNone/>
            </a:pPr>
            <a:r>
              <a:rPr lang="en-US" sz="2400" dirty="0">
                <a:solidFill>
                  <a:schemeClr val="lt1"/>
                </a:solidFill>
                <a:latin typeface="Calibri"/>
                <a:ea typeface="Calibri"/>
                <a:cs typeface="Calibri"/>
                <a:sym typeface="Calibri"/>
              </a:rPr>
              <a:t>- or by student, </a:t>
            </a:r>
          </a:p>
          <a:p>
            <a:pPr marL="0" marR="0" lvl="0" indent="0" algn="l" rtl="0">
              <a:lnSpc>
                <a:spcPct val="90000"/>
              </a:lnSpc>
              <a:spcBef>
                <a:spcPts val="0"/>
              </a:spcBef>
              <a:spcAft>
                <a:spcPts val="0"/>
              </a:spcAft>
              <a:buNone/>
            </a:pPr>
            <a:r>
              <a:rPr lang="en-US" sz="2400" dirty="0">
                <a:solidFill>
                  <a:schemeClr val="lt1"/>
                </a:solidFill>
                <a:latin typeface="Calibri"/>
                <a:ea typeface="Calibri"/>
                <a:cs typeface="Calibri"/>
                <a:sym typeface="Calibri"/>
              </a:rPr>
              <a:t>- or by competency, </a:t>
            </a:r>
          </a:p>
          <a:p>
            <a:pPr marL="0" marR="0" lvl="0" indent="0" algn="l" rtl="0">
              <a:lnSpc>
                <a:spcPct val="90000"/>
              </a:lnSpc>
              <a:spcBef>
                <a:spcPts val="0"/>
              </a:spcBef>
              <a:spcAft>
                <a:spcPts val="0"/>
              </a:spcAft>
              <a:buNone/>
            </a:pPr>
            <a:r>
              <a:rPr lang="en-US" sz="2400" dirty="0">
                <a:solidFill>
                  <a:schemeClr val="lt1"/>
                </a:solidFill>
                <a:latin typeface="Calibri"/>
                <a:ea typeface="Calibri"/>
                <a:cs typeface="Calibri"/>
                <a:sym typeface="Calibri"/>
              </a:rPr>
              <a:t>- or as a  printer-friendly list designed for sharing with students.  </a:t>
            </a:r>
          </a:p>
          <a:p>
            <a:pPr marL="0" marR="0" lvl="0" indent="0" algn="l" rtl="0">
              <a:lnSpc>
                <a:spcPct val="90000"/>
              </a:lnSpc>
              <a:spcBef>
                <a:spcPts val="0"/>
              </a:spcBef>
              <a:spcAft>
                <a:spcPts val="0"/>
              </a:spcAft>
              <a:buNone/>
            </a:pPr>
            <a:r>
              <a:rPr lang="en-US" sz="2400" dirty="0">
                <a:solidFill>
                  <a:schemeClr val="lt1"/>
                </a:solidFill>
                <a:latin typeface="Calibri"/>
                <a:ea typeface="Calibri"/>
                <a:cs typeface="Calibri"/>
                <a:sym typeface="Calibri"/>
              </a:rPr>
              <a:t>There are a variety of summary reports available. </a:t>
            </a:r>
            <a:endParaRPr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g1aee6336bf8_0_6" descr="Woman examining color swatches at desk"/>
          <p:cNvPicPr preferRelativeResize="0"/>
          <p:nvPr/>
        </p:nvPicPr>
        <p:blipFill rotWithShape="1">
          <a:blip r:embed="rId3">
            <a:alphaModFix/>
          </a:blip>
          <a:srcRect/>
          <a:stretch/>
        </p:blipFill>
        <p:spPr>
          <a:xfrm>
            <a:off x="191069" y="1562071"/>
            <a:ext cx="7454522" cy="4969680"/>
          </a:xfrm>
          <a:prstGeom prst="rect">
            <a:avLst/>
          </a:prstGeom>
          <a:noFill/>
          <a:ln>
            <a:noFill/>
          </a:ln>
        </p:spPr>
      </p:pic>
      <p:sp>
        <p:nvSpPr>
          <p:cNvPr id="130" name="Google Shape;130;g1aee6336bf8_0_6"/>
          <p:cNvSpPr txBox="1">
            <a:spLocks noGrp="1"/>
          </p:cNvSpPr>
          <p:nvPr>
            <p:ph type="title"/>
          </p:nvPr>
        </p:nvSpPr>
        <p:spPr>
          <a:xfrm>
            <a:off x="191069" y="122238"/>
            <a:ext cx="11764500" cy="1295400"/>
          </a:xfrm>
          <a:prstGeom prst="rect">
            <a:avLst/>
          </a:prstGeom>
          <a:solidFill>
            <a:srgbClr val="B3C6E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When to track and share competencies ?</a:t>
            </a:r>
            <a:endParaRPr/>
          </a:p>
        </p:txBody>
      </p:sp>
      <p:sp>
        <p:nvSpPr>
          <p:cNvPr id="131" name="Google Shape;131;g1aee6336bf8_0_6"/>
          <p:cNvSpPr/>
          <p:nvPr/>
        </p:nvSpPr>
        <p:spPr>
          <a:xfrm>
            <a:off x="6818811" y="1023899"/>
            <a:ext cx="5373189" cy="5507852"/>
          </a:xfrm>
          <a:prstGeom prst="wedgeRoundRectCallout">
            <a:avLst>
              <a:gd name="adj1" fmla="val -61481"/>
              <a:gd name="adj2" fmla="val 20190"/>
              <a:gd name="adj3"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p>
            <a:pPr marL="457200" marR="0" lvl="0" indent="-381000" algn="l" rtl="0">
              <a:lnSpc>
                <a:spcPct val="90000"/>
              </a:lnSpc>
              <a:spcBef>
                <a:spcPts val="0"/>
              </a:spcBef>
              <a:spcAft>
                <a:spcPts val="0"/>
              </a:spcAft>
              <a:buClr>
                <a:schemeClr val="lt1"/>
              </a:buClr>
              <a:buSzPts val="2400"/>
              <a:buFont typeface="Calibri"/>
              <a:buChar char="●"/>
            </a:pPr>
            <a:r>
              <a:rPr lang="en-US" sz="2400" dirty="0">
                <a:solidFill>
                  <a:schemeClr val="lt1"/>
                </a:solidFill>
                <a:latin typeface="Calibri"/>
                <a:ea typeface="Calibri"/>
                <a:cs typeface="Calibri"/>
                <a:sym typeface="Calibri"/>
              </a:rPr>
              <a:t>Enter competencies into Skills Library for every grading period </a:t>
            </a:r>
          </a:p>
          <a:p>
            <a:pPr marL="457200" marR="0" lvl="0" indent="-381000" algn="l" rtl="0">
              <a:lnSpc>
                <a:spcPct val="90000"/>
              </a:lnSpc>
              <a:spcBef>
                <a:spcPts val="0"/>
              </a:spcBef>
              <a:spcAft>
                <a:spcPts val="0"/>
              </a:spcAft>
              <a:buClr>
                <a:schemeClr val="lt1"/>
              </a:buClr>
              <a:buSzPts val="2400"/>
              <a:buFont typeface="Calibri"/>
              <a:buChar char="●"/>
            </a:pPr>
            <a:r>
              <a:rPr lang="en-US" sz="2400" dirty="0">
                <a:solidFill>
                  <a:schemeClr val="lt1"/>
                </a:solidFill>
                <a:latin typeface="Calibri"/>
                <a:ea typeface="Calibri"/>
                <a:cs typeface="Calibri"/>
                <a:sym typeface="Calibri"/>
              </a:rPr>
              <a:t>You may also enter competencies when your students reach key milestones, such as completing a project or earning a credential. </a:t>
            </a:r>
            <a:endParaRPr sz="2400" dirty="0">
              <a:solidFill>
                <a:schemeClr val="lt1"/>
              </a:solidFill>
              <a:latin typeface="Calibri"/>
              <a:ea typeface="Calibri"/>
              <a:cs typeface="Calibri"/>
              <a:sym typeface="Calibri"/>
            </a:endParaRPr>
          </a:p>
          <a:p>
            <a:pPr marL="457200" marR="0" lvl="0" indent="-381000" algn="l" rtl="0">
              <a:lnSpc>
                <a:spcPct val="90000"/>
              </a:lnSpc>
              <a:spcBef>
                <a:spcPts val="0"/>
              </a:spcBef>
              <a:spcAft>
                <a:spcPts val="0"/>
              </a:spcAft>
              <a:buClr>
                <a:schemeClr val="lt1"/>
              </a:buClr>
              <a:buSzPts val="2400"/>
              <a:buFont typeface="Calibri"/>
              <a:buChar char="●"/>
            </a:pPr>
            <a:r>
              <a:rPr lang="en-US" sz="2400" dirty="0">
                <a:solidFill>
                  <a:schemeClr val="lt1"/>
                </a:solidFill>
                <a:latin typeface="Calibri"/>
                <a:ea typeface="Calibri"/>
                <a:cs typeface="Calibri"/>
                <a:sym typeface="Calibri"/>
              </a:rPr>
              <a:t>Conduct student conferencing to discuss skills on track and those that need growth</a:t>
            </a:r>
            <a:endParaRPr sz="2400" dirty="0">
              <a:solidFill>
                <a:schemeClr val="lt1"/>
              </a:solidFill>
              <a:latin typeface="Calibri"/>
              <a:ea typeface="Calibri"/>
              <a:cs typeface="Calibri"/>
              <a:sym typeface="Calibri"/>
            </a:endParaRPr>
          </a:p>
          <a:p>
            <a:pPr marL="457200" marR="0" lvl="0" indent="-381000" algn="l" rtl="0">
              <a:lnSpc>
                <a:spcPct val="90000"/>
              </a:lnSpc>
              <a:spcBef>
                <a:spcPts val="0"/>
              </a:spcBef>
              <a:spcAft>
                <a:spcPts val="0"/>
              </a:spcAft>
              <a:buClr>
                <a:schemeClr val="lt1"/>
              </a:buClr>
              <a:buSzPts val="2400"/>
              <a:buFont typeface="Calibri"/>
              <a:buChar char="●"/>
            </a:pPr>
            <a:r>
              <a:rPr lang="en-US" sz="2400" dirty="0">
                <a:solidFill>
                  <a:schemeClr val="lt1"/>
                </a:solidFill>
                <a:latin typeface="Calibri"/>
                <a:ea typeface="Calibri"/>
                <a:cs typeface="Calibri"/>
                <a:sym typeface="Calibri"/>
              </a:rPr>
              <a:t>Have students self-assess and create goals to improve in identified areas</a:t>
            </a:r>
            <a:endParaRPr sz="2400" dirty="0">
              <a:solidFill>
                <a:schemeClr val="lt1"/>
              </a:solidFill>
              <a:latin typeface="Calibri"/>
              <a:ea typeface="Calibri"/>
              <a:cs typeface="Calibri"/>
              <a:sym typeface="Calibri"/>
            </a:endParaRPr>
          </a:p>
          <a:p>
            <a:pPr marL="457200" marR="0" lvl="0" indent="-381000" algn="l" rtl="0">
              <a:lnSpc>
                <a:spcPct val="90000"/>
              </a:lnSpc>
              <a:spcBef>
                <a:spcPts val="0"/>
              </a:spcBef>
              <a:spcAft>
                <a:spcPts val="0"/>
              </a:spcAft>
              <a:buClr>
                <a:schemeClr val="lt1"/>
              </a:buClr>
              <a:buSzPts val="2400"/>
              <a:buFont typeface="Calibri"/>
              <a:buChar char="●"/>
            </a:pPr>
            <a:r>
              <a:rPr lang="en-US" sz="2400" dirty="0">
                <a:solidFill>
                  <a:schemeClr val="lt1"/>
                </a:solidFill>
                <a:latin typeface="Calibri"/>
                <a:ea typeface="Calibri"/>
                <a:cs typeface="Calibri"/>
                <a:sym typeface="Calibri"/>
              </a:rPr>
              <a:t>Share competency reports with families during parent conferences</a:t>
            </a:r>
            <a:endParaRPr sz="2400" dirty="0">
              <a:solidFill>
                <a:schemeClr val="lt1"/>
              </a:solidFill>
              <a:latin typeface="Calibri"/>
              <a:ea typeface="Calibri"/>
              <a:cs typeface="Calibri"/>
              <a:sym typeface="Calibri"/>
            </a:endParaRPr>
          </a:p>
          <a:p>
            <a:pPr marL="0" marR="0" lvl="0" indent="0" algn="l" rtl="0">
              <a:lnSpc>
                <a:spcPct val="90000"/>
              </a:lnSpc>
              <a:spcBef>
                <a:spcPts val="0"/>
              </a:spcBef>
              <a:spcAft>
                <a:spcPts val="0"/>
              </a:spcAft>
              <a:buNone/>
            </a:pPr>
            <a:endParaRPr sz="2400" dirty="0">
              <a:solidFill>
                <a:schemeClr val="lt1"/>
              </a:solidFill>
              <a:latin typeface="Calibri"/>
              <a:ea typeface="Calibri"/>
              <a:cs typeface="Calibri"/>
              <a:sym typeface="Calibri"/>
            </a:endParaRPr>
          </a:p>
          <a:p>
            <a:pPr marL="0" marR="0" lvl="0" indent="0" algn="l" rtl="0">
              <a:lnSpc>
                <a:spcPct val="90000"/>
              </a:lnSpc>
              <a:spcBef>
                <a:spcPts val="0"/>
              </a:spcBef>
              <a:spcAft>
                <a:spcPts val="0"/>
              </a:spcAft>
              <a:buNone/>
            </a:pPr>
            <a:r>
              <a:rPr lang="en-US" sz="2400" dirty="0">
                <a:solidFill>
                  <a:schemeClr val="lt1"/>
                </a:solidFill>
                <a:latin typeface="Calibri"/>
                <a:ea typeface="Calibri"/>
                <a:cs typeface="Calibri"/>
                <a:sym typeface="Calibri"/>
              </a:rPr>
              <a:t> </a:t>
            </a:r>
            <a:endParaRPr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1"/>
          <p:cNvSpPr/>
          <p:nvPr/>
        </p:nvSpPr>
        <p:spPr>
          <a:xfrm>
            <a:off x="84056" y="1991679"/>
            <a:ext cx="2205871" cy="2217929"/>
          </a:xfrm>
          <a:prstGeom prst="ellipse">
            <a:avLst/>
          </a:prstGeom>
          <a:solidFill>
            <a:srgbClr val="A8D08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11"/>
          <p:cNvSpPr txBox="1">
            <a:spLocks noGrp="1"/>
          </p:cNvSpPr>
          <p:nvPr>
            <p:ph type="title"/>
          </p:nvPr>
        </p:nvSpPr>
        <p:spPr>
          <a:xfrm>
            <a:off x="84056" y="0"/>
            <a:ext cx="12107944" cy="1208403"/>
          </a:xfrm>
          <a:prstGeom prst="rect">
            <a:avLst/>
          </a:prstGeom>
          <a:solidFill>
            <a:srgbClr val="B3C6E7"/>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About the CVTE Frameworks</a:t>
            </a:r>
            <a:endParaRPr dirty="0"/>
          </a:p>
        </p:txBody>
      </p:sp>
      <p:sp>
        <p:nvSpPr>
          <p:cNvPr id="138" name="Google Shape;138;p11"/>
          <p:cNvSpPr txBox="1"/>
          <p:nvPr/>
        </p:nvSpPr>
        <p:spPr>
          <a:xfrm>
            <a:off x="216032" y="2727946"/>
            <a:ext cx="1941921" cy="923330"/>
          </a:xfrm>
          <a:prstGeom prst="rect">
            <a:avLst/>
          </a:prstGeom>
          <a:solidFill>
            <a:srgbClr val="A8D08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CVTE Framework: </a:t>
            </a:r>
            <a:r>
              <a:rPr lang="en-US" sz="1800">
                <a:solidFill>
                  <a:schemeClr val="dk1"/>
                </a:solidFill>
                <a:latin typeface="Calibri"/>
                <a:ea typeface="Calibri"/>
                <a:cs typeface="Calibri"/>
                <a:sym typeface="Calibri"/>
              </a:rPr>
              <a:t>Fashion Technology</a:t>
            </a:r>
            <a:endParaRPr/>
          </a:p>
        </p:txBody>
      </p:sp>
      <p:sp>
        <p:nvSpPr>
          <p:cNvPr id="139" name="Google Shape;139;p11"/>
          <p:cNvSpPr txBox="1"/>
          <p:nvPr/>
        </p:nvSpPr>
        <p:spPr>
          <a:xfrm>
            <a:off x="2480821" y="1345348"/>
            <a:ext cx="1941921" cy="646331"/>
          </a:xfrm>
          <a:prstGeom prst="rect">
            <a:avLst/>
          </a:prstGeom>
          <a:solidFill>
            <a:srgbClr val="FFD966"/>
          </a:solidFill>
          <a:ln>
            <a:noFill/>
          </a:ln>
          <a:effectLst>
            <a:outerShdw blurRad="50800" dist="38100" dir="2700000" algn="tl" rotWithShape="0">
              <a:prstClr val="black">
                <a:alpha val="40000"/>
              </a:prst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Strand 1: Health and Safety</a:t>
            </a:r>
            <a:endParaRPr sz="1800">
              <a:solidFill>
                <a:schemeClr val="dk1"/>
              </a:solidFill>
              <a:latin typeface="Calibri"/>
              <a:ea typeface="Calibri"/>
              <a:cs typeface="Calibri"/>
              <a:sym typeface="Calibri"/>
            </a:endParaRPr>
          </a:p>
        </p:txBody>
      </p:sp>
      <p:sp>
        <p:nvSpPr>
          <p:cNvPr id="140" name="Google Shape;140;p11"/>
          <p:cNvSpPr txBox="1"/>
          <p:nvPr/>
        </p:nvSpPr>
        <p:spPr>
          <a:xfrm>
            <a:off x="2507530" y="2934402"/>
            <a:ext cx="1941921" cy="646331"/>
          </a:xfrm>
          <a:prstGeom prst="rect">
            <a:avLst/>
          </a:prstGeom>
          <a:solidFill>
            <a:srgbClr val="FFD966"/>
          </a:solidFill>
          <a:ln>
            <a:noFill/>
          </a:ln>
          <a:effectLst>
            <a:outerShdw blurRad="50800" dist="38100" dir="2700000" algn="tl" rotWithShape="0">
              <a:prstClr val="black">
                <a:alpha val="40000"/>
              </a:prst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Strand 4: Employability</a:t>
            </a:r>
            <a:endParaRPr sz="1800">
              <a:solidFill>
                <a:schemeClr val="dk1"/>
              </a:solidFill>
              <a:latin typeface="Calibri"/>
              <a:ea typeface="Calibri"/>
              <a:cs typeface="Calibri"/>
              <a:sym typeface="Calibri"/>
            </a:endParaRPr>
          </a:p>
        </p:txBody>
      </p:sp>
      <p:sp>
        <p:nvSpPr>
          <p:cNvPr id="141" name="Google Shape;141;p11"/>
          <p:cNvSpPr txBox="1"/>
          <p:nvPr/>
        </p:nvSpPr>
        <p:spPr>
          <a:xfrm>
            <a:off x="5029985" y="2175385"/>
            <a:ext cx="2132030" cy="646331"/>
          </a:xfrm>
          <a:prstGeom prst="rect">
            <a:avLst/>
          </a:prstGeom>
          <a:solidFill>
            <a:srgbClr val="F4B081"/>
          </a:solidFill>
          <a:ln>
            <a:noFill/>
          </a:ln>
          <a:effectLst>
            <a:outerShdw blurRad="50800" dist="38100" dir="2700000" algn="tl" rotWithShape="0">
              <a:prstClr val="black">
                <a:alpha val="40000"/>
              </a:prst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Topic </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2E - Apparel Design</a:t>
            </a:r>
            <a:endParaRPr/>
          </a:p>
        </p:txBody>
      </p:sp>
      <p:sp>
        <p:nvSpPr>
          <p:cNvPr id="142" name="Google Shape;142;p11"/>
          <p:cNvSpPr txBox="1"/>
          <p:nvPr/>
        </p:nvSpPr>
        <p:spPr>
          <a:xfrm>
            <a:off x="2507530" y="3717678"/>
            <a:ext cx="1941921" cy="923330"/>
          </a:xfrm>
          <a:prstGeom prst="rect">
            <a:avLst/>
          </a:prstGeom>
          <a:solidFill>
            <a:srgbClr val="FFD966"/>
          </a:solidFill>
          <a:ln>
            <a:noFill/>
          </a:ln>
          <a:effectLst>
            <a:outerShdw blurRad="50800" dist="38100" dir="2700000" algn="tl" rotWithShape="0">
              <a:prstClr val="black">
                <a:alpha val="40000"/>
              </a:prst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Strand 5: Management and Entrepreneurship</a:t>
            </a:r>
            <a:endParaRPr sz="1800">
              <a:solidFill>
                <a:schemeClr val="dk1"/>
              </a:solidFill>
              <a:latin typeface="Calibri"/>
              <a:ea typeface="Calibri"/>
              <a:cs typeface="Calibri"/>
              <a:sym typeface="Calibri"/>
            </a:endParaRPr>
          </a:p>
        </p:txBody>
      </p:sp>
      <p:sp>
        <p:nvSpPr>
          <p:cNvPr id="143" name="Google Shape;143;p11"/>
          <p:cNvSpPr txBox="1"/>
          <p:nvPr/>
        </p:nvSpPr>
        <p:spPr>
          <a:xfrm>
            <a:off x="2507530" y="4807444"/>
            <a:ext cx="1941921" cy="646331"/>
          </a:xfrm>
          <a:prstGeom prst="rect">
            <a:avLst/>
          </a:prstGeom>
          <a:solidFill>
            <a:srgbClr val="FFD966"/>
          </a:solidFill>
          <a:ln>
            <a:noFill/>
          </a:ln>
          <a:effectLst>
            <a:outerShdw blurRad="50800" dist="38100" dir="2700000" algn="tl" rotWithShape="0">
              <a:prstClr val="black">
                <a:alpha val="40000"/>
              </a:prst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Strand 6: Technology</a:t>
            </a:r>
            <a:endParaRPr sz="1800" dirty="0">
              <a:solidFill>
                <a:schemeClr val="dk1"/>
              </a:solidFill>
              <a:latin typeface="Calibri"/>
              <a:ea typeface="Calibri"/>
              <a:cs typeface="Calibri"/>
              <a:sym typeface="Calibri"/>
            </a:endParaRPr>
          </a:p>
        </p:txBody>
      </p:sp>
      <p:sp>
        <p:nvSpPr>
          <p:cNvPr id="144" name="Google Shape;144;p11"/>
          <p:cNvSpPr txBox="1"/>
          <p:nvPr/>
        </p:nvSpPr>
        <p:spPr>
          <a:xfrm>
            <a:off x="2897563" y="2176216"/>
            <a:ext cx="1941921" cy="646331"/>
          </a:xfrm>
          <a:prstGeom prst="rect">
            <a:avLst/>
          </a:prstGeom>
          <a:solidFill>
            <a:srgbClr val="F7CAAC"/>
          </a:solidFill>
          <a:ln>
            <a:noFill/>
          </a:ln>
          <a:effectLst>
            <a:outerShdw blurRad="50800" dist="38100" dir="2700000" algn="tl" rotWithShape="0">
              <a:prstClr val="black">
                <a:alpha val="40000"/>
              </a:prst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Strand 2: Technical</a:t>
            </a:r>
            <a:endParaRPr sz="1800">
              <a:solidFill>
                <a:schemeClr val="dk1"/>
              </a:solidFill>
              <a:latin typeface="Calibri"/>
              <a:ea typeface="Calibri"/>
              <a:cs typeface="Calibri"/>
              <a:sym typeface="Calibri"/>
            </a:endParaRPr>
          </a:p>
        </p:txBody>
      </p:sp>
      <p:sp>
        <p:nvSpPr>
          <p:cNvPr id="145" name="Google Shape;145;p11"/>
          <p:cNvSpPr txBox="1"/>
          <p:nvPr/>
        </p:nvSpPr>
        <p:spPr>
          <a:xfrm>
            <a:off x="7389043" y="1900314"/>
            <a:ext cx="1941921" cy="1200329"/>
          </a:xfrm>
          <a:prstGeom prst="rect">
            <a:avLst/>
          </a:prstGeom>
          <a:solidFill>
            <a:srgbClr val="F4B081"/>
          </a:solidFill>
          <a:ln>
            <a:noFill/>
          </a:ln>
          <a:effectLst>
            <a:outerShdw blurRad="50800" dist="38100" dir="2700000" algn="tl" rotWithShape="0">
              <a:prstClr val="black">
                <a:alpha val="40000"/>
              </a:prst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Standard </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2.E.04 </a:t>
            </a:r>
            <a:r>
              <a:rPr lang="en-US" sz="1800" b="1">
                <a:solidFill>
                  <a:schemeClr val="dk1"/>
                </a:solidFill>
                <a:latin typeface="Calibri"/>
                <a:ea typeface="Calibri"/>
                <a:cs typeface="Calibri"/>
                <a:sym typeface="Calibri"/>
              </a:rPr>
              <a:t>-</a:t>
            </a:r>
            <a:r>
              <a:rPr lang="en-US" sz="1800">
                <a:solidFill>
                  <a:schemeClr val="dk1"/>
                </a:solidFill>
                <a:latin typeface="Calibri"/>
                <a:ea typeface="Calibri"/>
                <a:cs typeface="Calibri"/>
                <a:sym typeface="Calibri"/>
              </a:rPr>
              <a:t>Demonstrate Flat Pattern Design</a:t>
            </a:r>
            <a:endParaRPr/>
          </a:p>
        </p:txBody>
      </p:sp>
      <p:sp>
        <p:nvSpPr>
          <p:cNvPr id="146" name="Google Shape;146;p11"/>
          <p:cNvSpPr txBox="1"/>
          <p:nvPr/>
        </p:nvSpPr>
        <p:spPr>
          <a:xfrm>
            <a:off x="9623590" y="1542510"/>
            <a:ext cx="2264789" cy="2031325"/>
          </a:xfrm>
          <a:prstGeom prst="rect">
            <a:avLst/>
          </a:prstGeom>
          <a:solidFill>
            <a:srgbClr val="F4B081"/>
          </a:solidFill>
          <a:ln>
            <a:noFill/>
          </a:ln>
          <a:effectLst>
            <a:outerShdw blurRad="50800" dist="38100" dir="2700000" algn="tl" rotWithShape="0">
              <a:prstClr val="black">
                <a:alpha val="40000"/>
              </a:prst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Competency </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2.E.04.02 - </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Take necessary body measurements and perform calculations needed to create a sloper.</a:t>
            </a:r>
            <a:endParaRPr sz="1800" b="1">
              <a:solidFill>
                <a:schemeClr val="dk1"/>
              </a:solidFill>
              <a:latin typeface="Calibri"/>
              <a:ea typeface="Calibri"/>
              <a:cs typeface="Calibri"/>
              <a:sym typeface="Calibri"/>
            </a:endParaRPr>
          </a:p>
        </p:txBody>
      </p:sp>
      <p:sp>
        <p:nvSpPr>
          <p:cNvPr id="147" name="Google Shape;147;p11"/>
          <p:cNvSpPr txBox="1"/>
          <p:nvPr/>
        </p:nvSpPr>
        <p:spPr>
          <a:xfrm>
            <a:off x="2480821" y="5843262"/>
            <a:ext cx="5607377" cy="646290"/>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Strand C: Certificates/Industry-Recognized Credentials</a:t>
            </a: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9"/>
          <p:cNvSpPr txBox="1">
            <a:spLocks noGrp="1"/>
          </p:cNvSpPr>
          <p:nvPr>
            <p:ph type="title"/>
          </p:nvPr>
        </p:nvSpPr>
        <p:spPr>
          <a:xfrm>
            <a:off x="0" y="79376"/>
            <a:ext cx="12192000" cy="1181332"/>
          </a:xfrm>
          <a:prstGeom prst="rect">
            <a:avLst/>
          </a:prstGeom>
          <a:solidFill>
            <a:schemeClr val="accent5">
              <a:lumMod val="40000"/>
              <a:lumOff val="60000"/>
            </a:schemeClr>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dirty="0"/>
              <a:t>Sign-In Screen</a:t>
            </a:r>
            <a:endParaRPr dirty="0"/>
          </a:p>
        </p:txBody>
      </p:sp>
      <p:pic>
        <p:nvPicPr>
          <p:cNvPr id="4" name="Picture 3">
            <a:extLst>
              <a:ext uri="{FF2B5EF4-FFF2-40B4-BE49-F238E27FC236}">
                <a16:creationId xmlns:a16="http://schemas.microsoft.com/office/drawing/2014/main" id="{85ED346F-65F4-701C-A642-1D44695C509A}"/>
              </a:ext>
            </a:extLst>
          </p:cNvPr>
          <p:cNvPicPr>
            <a:picLocks noChangeAspect="1"/>
          </p:cNvPicPr>
          <p:nvPr/>
        </p:nvPicPr>
        <p:blipFill rotWithShape="1">
          <a:blip r:embed="rId3"/>
          <a:srcRect b="6975"/>
          <a:stretch/>
        </p:blipFill>
        <p:spPr>
          <a:xfrm>
            <a:off x="3866010" y="930663"/>
            <a:ext cx="4389716" cy="528725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990</TotalTime>
  <Words>3132</Words>
  <Application>Microsoft Office PowerPoint</Application>
  <PresentationFormat>Widescreen</PresentationFormat>
  <Paragraphs>182</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Using the Skills Library Competency Checklist Workshop Outline and Practice Exercises</vt:lpstr>
      <vt:lpstr> Before the workshop</vt:lpstr>
      <vt:lpstr>Competency Checklist Screen</vt:lpstr>
      <vt:lpstr>Competency Checklist Screen</vt:lpstr>
      <vt:lpstr>Why track competencies ?</vt:lpstr>
      <vt:lpstr>Competency Checklist Screen</vt:lpstr>
      <vt:lpstr>When to track and share competencies ?</vt:lpstr>
      <vt:lpstr>About the CVTE Frameworks</vt:lpstr>
      <vt:lpstr>Sign-In Screen</vt:lpstr>
      <vt:lpstr>Welcome Page</vt:lpstr>
      <vt:lpstr>Home Page</vt:lpstr>
      <vt:lpstr>Navigate to the Competency Checklist</vt:lpstr>
      <vt:lpstr>Competency Checklist Screen (Grid View)</vt:lpstr>
      <vt:lpstr>Industry-Related Certificates/Credentials</vt:lpstr>
      <vt:lpstr>Project 1: Using the Grid Checklist and adding comments</vt:lpstr>
      <vt:lpstr>Project 2: Using the “By Competency” screen</vt:lpstr>
      <vt:lpstr>Project 3A: (optional) Tracking safety quizzes and assessments</vt:lpstr>
      <vt:lpstr>Project 3B: (optional) Using the “By Student” screen</vt:lpstr>
      <vt:lpstr>Student View &amp; Self-Assessment</vt:lpstr>
      <vt:lpstr>Project 4: Share the checklist with students via printout or PDF.</vt:lpstr>
      <vt:lpstr>Project 5: Explore the new student pages to see how students can view the checklist. </vt:lpstr>
      <vt:lpstr>Use the Custom Grid to track competencies linked to a particular lesson plan. </vt:lpstr>
      <vt:lpstr>Lesson Planning Template</vt:lpstr>
      <vt:lpstr>Project 6: Explore the Reports Menu.</vt:lpstr>
      <vt:lpstr>Project 7:  Use the Custom Grid to rate selected competencies for your students </vt:lpstr>
      <vt:lpstr>Project 8:  Use the Projects/Units Template</vt:lpstr>
      <vt:lpstr>Reports Menu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Skills Library Competency Checklist</dc:title>
  <dc:creator>Jennifer Leonard</dc:creator>
  <cp:lastModifiedBy>Jennifer Leonard</cp:lastModifiedBy>
  <cp:revision>12</cp:revision>
  <dcterms:created xsi:type="dcterms:W3CDTF">2018-04-23T18:01:40Z</dcterms:created>
  <dcterms:modified xsi:type="dcterms:W3CDTF">2024-04-22T14:25:37Z</dcterms:modified>
</cp:coreProperties>
</file>