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72" r:id="rId4"/>
    <p:sldId id="270" r:id="rId5"/>
    <p:sldId id="258" r:id="rId6"/>
    <p:sldId id="266" r:id="rId7"/>
    <p:sldId id="265" r:id="rId8"/>
    <p:sldId id="263" r:id="rId9"/>
    <p:sldId id="261" r:id="rId10"/>
    <p:sldId id="267" r:id="rId11"/>
    <p:sldId id="257" r:id="rId12"/>
    <p:sldId id="262" r:id="rId13"/>
    <p:sldId id="264" r:id="rId14"/>
    <p:sldId id="268"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47" d="100"/>
          <a:sy n="47" d="100"/>
        </p:scale>
        <p:origin x="607" y="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88D6A-4378-221F-7570-84CE6BF894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0EC9DB-7C33-ADA4-116C-7EAA46410C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5993C68-55C7-7D47-7FAC-1000ED80823E}"/>
              </a:ext>
            </a:extLst>
          </p:cNvPr>
          <p:cNvSpPr>
            <a:spLocks noGrp="1"/>
          </p:cNvSpPr>
          <p:nvPr>
            <p:ph type="dt" sz="half" idx="10"/>
          </p:nvPr>
        </p:nvSpPr>
        <p:spPr/>
        <p:txBody>
          <a:bodyPr/>
          <a:lstStyle/>
          <a:p>
            <a:fld id="{21695A2D-9CA8-49BF-83A7-69833AA5790B}" type="datetimeFigureOut">
              <a:rPr lang="en-US" smtClean="0"/>
              <a:t>4/22/2024</a:t>
            </a:fld>
            <a:endParaRPr lang="en-US"/>
          </a:p>
        </p:txBody>
      </p:sp>
      <p:sp>
        <p:nvSpPr>
          <p:cNvPr id="5" name="Footer Placeholder 4">
            <a:extLst>
              <a:ext uri="{FF2B5EF4-FFF2-40B4-BE49-F238E27FC236}">
                <a16:creationId xmlns:a16="http://schemas.microsoft.com/office/drawing/2014/main" id="{F416AEBC-7C78-B85A-49F0-98B27769F3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07752A-EBE3-E033-0902-2D39FED4D88C}"/>
              </a:ext>
            </a:extLst>
          </p:cNvPr>
          <p:cNvSpPr>
            <a:spLocks noGrp="1"/>
          </p:cNvSpPr>
          <p:nvPr>
            <p:ph type="sldNum" sz="quarter" idx="12"/>
          </p:nvPr>
        </p:nvSpPr>
        <p:spPr/>
        <p:txBody>
          <a:bodyPr/>
          <a:lstStyle/>
          <a:p>
            <a:fld id="{7EAB6F95-2311-4AA3-BA2D-E28FA2E15508}" type="slidenum">
              <a:rPr lang="en-US" smtClean="0"/>
              <a:t>‹#›</a:t>
            </a:fld>
            <a:endParaRPr lang="en-US"/>
          </a:p>
        </p:txBody>
      </p:sp>
    </p:spTree>
    <p:extLst>
      <p:ext uri="{BB962C8B-B14F-4D97-AF65-F5344CB8AC3E}">
        <p14:creationId xmlns:p14="http://schemas.microsoft.com/office/powerpoint/2010/main" val="1369244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BCF06-EC2D-5A7A-E2B5-38AF7A1AC5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373898-1EBE-E276-339F-5765E9E00B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2EAF9F-1470-1322-6BC9-B6D9C2327BF8}"/>
              </a:ext>
            </a:extLst>
          </p:cNvPr>
          <p:cNvSpPr>
            <a:spLocks noGrp="1"/>
          </p:cNvSpPr>
          <p:nvPr>
            <p:ph type="dt" sz="half" idx="10"/>
          </p:nvPr>
        </p:nvSpPr>
        <p:spPr/>
        <p:txBody>
          <a:bodyPr/>
          <a:lstStyle/>
          <a:p>
            <a:fld id="{21695A2D-9CA8-49BF-83A7-69833AA5790B}" type="datetimeFigureOut">
              <a:rPr lang="en-US" smtClean="0"/>
              <a:t>4/22/2024</a:t>
            </a:fld>
            <a:endParaRPr lang="en-US"/>
          </a:p>
        </p:txBody>
      </p:sp>
      <p:sp>
        <p:nvSpPr>
          <p:cNvPr id="5" name="Footer Placeholder 4">
            <a:extLst>
              <a:ext uri="{FF2B5EF4-FFF2-40B4-BE49-F238E27FC236}">
                <a16:creationId xmlns:a16="http://schemas.microsoft.com/office/drawing/2014/main" id="{7EC4DE9B-F565-881D-01D6-664126AFA0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13F52-A8D5-7800-BD61-FE8316573029}"/>
              </a:ext>
            </a:extLst>
          </p:cNvPr>
          <p:cNvSpPr>
            <a:spLocks noGrp="1"/>
          </p:cNvSpPr>
          <p:nvPr>
            <p:ph type="sldNum" sz="quarter" idx="12"/>
          </p:nvPr>
        </p:nvSpPr>
        <p:spPr/>
        <p:txBody>
          <a:bodyPr/>
          <a:lstStyle/>
          <a:p>
            <a:fld id="{7EAB6F95-2311-4AA3-BA2D-E28FA2E15508}" type="slidenum">
              <a:rPr lang="en-US" smtClean="0"/>
              <a:t>‹#›</a:t>
            </a:fld>
            <a:endParaRPr lang="en-US"/>
          </a:p>
        </p:txBody>
      </p:sp>
    </p:spTree>
    <p:extLst>
      <p:ext uri="{BB962C8B-B14F-4D97-AF65-F5344CB8AC3E}">
        <p14:creationId xmlns:p14="http://schemas.microsoft.com/office/powerpoint/2010/main" val="1436341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0B7EFF-17D0-6E89-AE71-A10B142CDCB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37924A-94CB-F816-E204-DEB82B308C7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EBD5BA-E3C5-14D4-B0B5-DAB88434CB91}"/>
              </a:ext>
            </a:extLst>
          </p:cNvPr>
          <p:cNvSpPr>
            <a:spLocks noGrp="1"/>
          </p:cNvSpPr>
          <p:nvPr>
            <p:ph type="dt" sz="half" idx="10"/>
          </p:nvPr>
        </p:nvSpPr>
        <p:spPr/>
        <p:txBody>
          <a:bodyPr/>
          <a:lstStyle/>
          <a:p>
            <a:fld id="{21695A2D-9CA8-49BF-83A7-69833AA5790B}" type="datetimeFigureOut">
              <a:rPr lang="en-US" smtClean="0"/>
              <a:t>4/22/2024</a:t>
            </a:fld>
            <a:endParaRPr lang="en-US"/>
          </a:p>
        </p:txBody>
      </p:sp>
      <p:sp>
        <p:nvSpPr>
          <p:cNvPr id="5" name="Footer Placeholder 4">
            <a:extLst>
              <a:ext uri="{FF2B5EF4-FFF2-40B4-BE49-F238E27FC236}">
                <a16:creationId xmlns:a16="http://schemas.microsoft.com/office/drawing/2014/main" id="{42985297-E1B8-9DA0-8DCF-2DDD01AED2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69E477-5E1F-339B-15E6-97DA4815E729}"/>
              </a:ext>
            </a:extLst>
          </p:cNvPr>
          <p:cNvSpPr>
            <a:spLocks noGrp="1"/>
          </p:cNvSpPr>
          <p:nvPr>
            <p:ph type="sldNum" sz="quarter" idx="12"/>
          </p:nvPr>
        </p:nvSpPr>
        <p:spPr/>
        <p:txBody>
          <a:bodyPr/>
          <a:lstStyle/>
          <a:p>
            <a:fld id="{7EAB6F95-2311-4AA3-BA2D-E28FA2E15508}" type="slidenum">
              <a:rPr lang="en-US" smtClean="0"/>
              <a:t>‹#›</a:t>
            </a:fld>
            <a:endParaRPr lang="en-US"/>
          </a:p>
        </p:txBody>
      </p:sp>
    </p:spTree>
    <p:extLst>
      <p:ext uri="{BB962C8B-B14F-4D97-AF65-F5344CB8AC3E}">
        <p14:creationId xmlns:p14="http://schemas.microsoft.com/office/powerpoint/2010/main" val="1876512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FBF30-2BDE-1928-2932-9C499B9BD3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529DC3-3D1A-D874-4406-A8B0BB045F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BB9D33-7243-E2D6-2F1D-B9DB925B2D28}"/>
              </a:ext>
            </a:extLst>
          </p:cNvPr>
          <p:cNvSpPr>
            <a:spLocks noGrp="1"/>
          </p:cNvSpPr>
          <p:nvPr>
            <p:ph type="dt" sz="half" idx="10"/>
          </p:nvPr>
        </p:nvSpPr>
        <p:spPr/>
        <p:txBody>
          <a:bodyPr/>
          <a:lstStyle/>
          <a:p>
            <a:fld id="{21695A2D-9CA8-49BF-83A7-69833AA5790B}" type="datetimeFigureOut">
              <a:rPr lang="en-US" smtClean="0"/>
              <a:t>4/22/2024</a:t>
            </a:fld>
            <a:endParaRPr lang="en-US"/>
          </a:p>
        </p:txBody>
      </p:sp>
      <p:sp>
        <p:nvSpPr>
          <p:cNvPr id="5" name="Footer Placeholder 4">
            <a:extLst>
              <a:ext uri="{FF2B5EF4-FFF2-40B4-BE49-F238E27FC236}">
                <a16:creationId xmlns:a16="http://schemas.microsoft.com/office/drawing/2014/main" id="{1A17A9F9-970B-F669-17BA-8197FA7A8E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EDC55C-4B61-A08B-2065-4F61D26070DC}"/>
              </a:ext>
            </a:extLst>
          </p:cNvPr>
          <p:cNvSpPr>
            <a:spLocks noGrp="1"/>
          </p:cNvSpPr>
          <p:nvPr>
            <p:ph type="sldNum" sz="quarter" idx="12"/>
          </p:nvPr>
        </p:nvSpPr>
        <p:spPr/>
        <p:txBody>
          <a:bodyPr/>
          <a:lstStyle/>
          <a:p>
            <a:fld id="{7EAB6F95-2311-4AA3-BA2D-E28FA2E15508}" type="slidenum">
              <a:rPr lang="en-US" smtClean="0"/>
              <a:t>‹#›</a:t>
            </a:fld>
            <a:endParaRPr lang="en-US"/>
          </a:p>
        </p:txBody>
      </p:sp>
    </p:spTree>
    <p:extLst>
      <p:ext uri="{BB962C8B-B14F-4D97-AF65-F5344CB8AC3E}">
        <p14:creationId xmlns:p14="http://schemas.microsoft.com/office/powerpoint/2010/main" val="370249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C0B5E-690D-F334-4855-D6CE1CA3A0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817275-2254-B08C-2DEE-D11DD269DE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88E428-707E-4426-5913-88266BC4F016}"/>
              </a:ext>
            </a:extLst>
          </p:cNvPr>
          <p:cNvSpPr>
            <a:spLocks noGrp="1"/>
          </p:cNvSpPr>
          <p:nvPr>
            <p:ph type="dt" sz="half" idx="10"/>
          </p:nvPr>
        </p:nvSpPr>
        <p:spPr/>
        <p:txBody>
          <a:bodyPr/>
          <a:lstStyle/>
          <a:p>
            <a:fld id="{21695A2D-9CA8-49BF-83A7-69833AA5790B}" type="datetimeFigureOut">
              <a:rPr lang="en-US" smtClean="0"/>
              <a:t>4/22/2024</a:t>
            </a:fld>
            <a:endParaRPr lang="en-US"/>
          </a:p>
        </p:txBody>
      </p:sp>
      <p:sp>
        <p:nvSpPr>
          <p:cNvPr id="5" name="Footer Placeholder 4">
            <a:extLst>
              <a:ext uri="{FF2B5EF4-FFF2-40B4-BE49-F238E27FC236}">
                <a16:creationId xmlns:a16="http://schemas.microsoft.com/office/drawing/2014/main" id="{84D2D687-27D5-ED81-1025-48E2F5C953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2A06E9-6984-95EA-7132-BB05184695B7}"/>
              </a:ext>
            </a:extLst>
          </p:cNvPr>
          <p:cNvSpPr>
            <a:spLocks noGrp="1"/>
          </p:cNvSpPr>
          <p:nvPr>
            <p:ph type="sldNum" sz="quarter" idx="12"/>
          </p:nvPr>
        </p:nvSpPr>
        <p:spPr/>
        <p:txBody>
          <a:bodyPr/>
          <a:lstStyle/>
          <a:p>
            <a:fld id="{7EAB6F95-2311-4AA3-BA2D-E28FA2E15508}" type="slidenum">
              <a:rPr lang="en-US" smtClean="0"/>
              <a:t>‹#›</a:t>
            </a:fld>
            <a:endParaRPr lang="en-US"/>
          </a:p>
        </p:txBody>
      </p:sp>
    </p:spTree>
    <p:extLst>
      <p:ext uri="{BB962C8B-B14F-4D97-AF65-F5344CB8AC3E}">
        <p14:creationId xmlns:p14="http://schemas.microsoft.com/office/powerpoint/2010/main" val="1399146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AC7F0-E4EB-41B3-77FA-DD2FA02B09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2B28D0-B227-82E7-A92B-6F4BE7997B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48D7B5-3D8D-EE31-02E5-2153AA86A4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456784D-9C34-1D8E-9E68-6B29BA6774A6}"/>
              </a:ext>
            </a:extLst>
          </p:cNvPr>
          <p:cNvSpPr>
            <a:spLocks noGrp="1"/>
          </p:cNvSpPr>
          <p:nvPr>
            <p:ph type="dt" sz="half" idx="10"/>
          </p:nvPr>
        </p:nvSpPr>
        <p:spPr/>
        <p:txBody>
          <a:bodyPr/>
          <a:lstStyle/>
          <a:p>
            <a:fld id="{21695A2D-9CA8-49BF-83A7-69833AA5790B}" type="datetimeFigureOut">
              <a:rPr lang="en-US" smtClean="0"/>
              <a:t>4/22/2024</a:t>
            </a:fld>
            <a:endParaRPr lang="en-US"/>
          </a:p>
        </p:txBody>
      </p:sp>
      <p:sp>
        <p:nvSpPr>
          <p:cNvPr id="6" name="Footer Placeholder 5">
            <a:extLst>
              <a:ext uri="{FF2B5EF4-FFF2-40B4-BE49-F238E27FC236}">
                <a16:creationId xmlns:a16="http://schemas.microsoft.com/office/drawing/2014/main" id="{F295099F-0F80-6721-54D3-6093C26F52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B51E31-34A3-98CB-3A79-77CC3D629650}"/>
              </a:ext>
            </a:extLst>
          </p:cNvPr>
          <p:cNvSpPr>
            <a:spLocks noGrp="1"/>
          </p:cNvSpPr>
          <p:nvPr>
            <p:ph type="sldNum" sz="quarter" idx="12"/>
          </p:nvPr>
        </p:nvSpPr>
        <p:spPr/>
        <p:txBody>
          <a:bodyPr/>
          <a:lstStyle/>
          <a:p>
            <a:fld id="{7EAB6F95-2311-4AA3-BA2D-E28FA2E15508}" type="slidenum">
              <a:rPr lang="en-US" smtClean="0"/>
              <a:t>‹#›</a:t>
            </a:fld>
            <a:endParaRPr lang="en-US"/>
          </a:p>
        </p:txBody>
      </p:sp>
    </p:spTree>
    <p:extLst>
      <p:ext uri="{BB962C8B-B14F-4D97-AF65-F5344CB8AC3E}">
        <p14:creationId xmlns:p14="http://schemas.microsoft.com/office/powerpoint/2010/main" val="2930436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982FD-9594-66CC-F5BE-E2C0FDC031E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01E825-5924-8BD5-30CD-743B0DB5F5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703E32-CF9C-E7F2-F30F-40388B32672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CC3B12-A110-C172-B290-FB37D27613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E4DF80-2BB7-06E3-E3E8-75BD331B94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4D871B-9B62-8A8A-9B36-5A78037B3F29}"/>
              </a:ext>
            </a:extLst>
          </p:cNvPr>
          <p:cNvSpPr>
            <a:spLocks noGrp="1"/>
          </p:cNvSpPr>
          <p:nvPr>
            <p:ph type="dt" sz="half" idx="10"/>
          </p:nvPr>
        </p:nvSpPr>
        <p:spPr/>
        <p:txBody>
          <a:bodyPr/>
          <a:lstStyle/>
          <a:p>
            <a:fld id="{21695A2D-9CA8-49BF-83A7-69833AA5790B}" type="datetimeFigureOut">
              <a:rPr lang="en-US" smtClean="0"/>
              <a:t>4/22/2024</a:t>
            </a:fld>
            <a:endParaRPr lang="en-US"/>
          </a:p>
        </p:txBody>
      </p:sp>
      <p:sp>
        <p:nvSpPr>
          <p:cNvPr id="8" name="Footer Placeholder 7">
            <a:extLst>
              <a:ext uri="{FF2B5EF4-FFF2-40B4-BE49-F238E27FC236}">
                <a16:creationId xmlns:a16="http://schemas.microsoft.com/office/drawing/2014/main" id="{A5F98335-2575-E589-1880-933A18668A0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AA953BE-3C35-19FC-13C0-B9C21AB92EBA}"/>
              </a:ext>
            </a:extLst>
          </p:cNvPr>
          <p:cNvSpPr>
            <a:spLocks noGrp="1"/>
          </p:cNvSpPr>
          <p:nvPr>
            <p:ph type="sldNum" sz="quarter" idx="12"/>
          </p:nvPr>
        </p:nvSpPr>
        <p:spPr/>
        <p:txBody>
          <a:bodyPr/>
          <a:lstStyle/>
          <a:p>
            <a:fld id="{7EAB6F95-2311-4AA3-BA2D-E28FA2E15508}" type="slidenum">
              <a:rPr lang="en-US" smtClean="0"/>
              <a:t>‹#›</a:t>
            </a:fld>
            <a:endParaRPr lang="en-US"/>
          </a:p>
        </p:txBody>
      </p:sp>
    </p:spTree>
    <p:extLst>
      <p:ext uri="{BB962C8B-B14F-4D97-AF65-F5344CB8AC3E}">
        <p14:creationId xmlns:p14="http://schemas.microsoft.com/office/powerpoint/2010/main" val="1582060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0F1B8-4654-2C11-4008-36F604484EA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31DDB57-912D-C85A-14DD-E68CB49CDFB2}"/>
              </a:ext>
            </a:extLst>
          </p:cNvPr>
          <p:cNvSpPr>
            <a:spLocks noGrp="1"/>
          </p:cNvSpPr>
          <p:nvPr>
            <p:ph type="dt" sz="half" idx="10"/>
          </p:nvPr>
        </p:nvSpPr>
        <p:spPr/>
        <p:txBody>
          <a:bodyPr/>
          <a:lstStyle/>
          <a:p>
            <a:fld id="{21695A2D-9CA8-49BF-83A7-69833AA5790B}" type="datetimeFigureOut">
              <a:rPr lang="en-US" smtClean="0"/>
              <a:t>4/22/2024</a:t>
            </a:fld>
            <a:endParaRPr lang="en-US"/>
          </a:p>
        </p:txBody>
      </p:sp>
      <p:sp>
        <p:nvSpPr>
          <p:cNvPr id="4" name="Footer Placeholder 3">
            <a:extLst>
              <a:ext uri="{FF2B5EF4-FFF2-40B4-BE49-F238E27FC236}">
                <a16:creationId xmlns:a16="http://schemas.microsoft.com/office/drawing/2014/main" id="{0CB9655E-7CC8-606B-0C8F-EB39FAF78F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99B025-EDA5-7BD2-1B50-2EB4F2D1D512}"/>
              </a:ext>
            </a:extLst>
          </p:cNvPr>
          <p:cNvSpPr>
            <a:spLocks noGrp="1"/>
          </p:cNvSpPr>
          <p:nvPr>
            <p:ph type="sldNum" sz="quarter" idx="12"/>
          </p:nvPr>
        </p:nvSpPr>
        <p:spPr/>
        <p:txBody>
          <a:bodyPr/>
          <a:lstStyle/>
          <a:p>
            <a:fld id="{7EAB6F95-2311-4AA3-BA2D-E28FA2E15508}" type="slidenum">
              <a:rPr lang="en-US" smtClean="0"/>
              <a:t>‹#›</a:t>
            </a:fld>
            <a:endParaRPr lang="en-US"/>
          </a:p>
        </p:txBody>
      </p:sp>
    </p:spTree>
    <p:extLst>
      <p:ext uri="{BB962C8B-B14F-4D97-AF65-F5344CB8AC3E}">
        <p14:creationId xmlns:p14="http://schemas.microsoft.com/office/powerpoint/2010/main" val="44035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45B8A1-4018-19AC-4135-DE14DD215790}"/>
              </a:ext>
            </a:extLst>
          </p:cNvPr>
          <p:cNvSpPr>
            <a:spLocks noGrp="1"/>
          </p:cNvSpPr>
          <p:nvPr>
            <p:ph type="dt" sz="half" idx="10"/>
          </p:nvPr>
        </p:nvSpPr>
        <p:spPr/>
        <p:txBody>
          <a:bodyPr/>
          <a:lstStyle/>
          <a:p>
            <a:fld id="{21695A2D-9CA8-49BF-83A7-69833AA5790B}" type="datetimeFigureOut">
              <a:rPr lang="en-US" smtClean="0"/>
              <a:t>4/22/2024</a:t>
            </a:fld>
            <a:endParaRPr lang="en-US"/>
          </a:p>
        </p:txBody>
      </p:sp>
      <p:sp>
        <p:nvSpPr>
          <p:cNvPr id="3" name="Footer Placeholder 2">
            <a:extLst>
              <a:ext uri="{FF2B5EF4-FFF2-40B4-BE49-F238E27FC236}">
                <a16:creationId xmlns:a16="http://schemas.microsoft.com/office/drawing/2014/main" id="{3BF2134B-AD3F-B25D-4ECF-A270440780E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259F5E6-C3CA-65D6-CD4E-5FA5EB5FAF43}"/>
              </a:ext>
            </a:extLst>
          </p:cNvPr>
          <p:cNvSpPr>
            <a:spLocks noGrp="1"/>
          </p:cNvSpPr>
          <p:nvPr>
            <p:ph type="sldNum" sz="quarter" idx="12"/>
          </p:nvPr>
        </p:nvSpPr>
        <p:spPr/>
        <p:txBody>
          <a:bodyPr/>
          <a:lstStyle/>
          <a:p>
            <a:fld id="{7EAB6F95-2311-4AA3-BA2D-E28FA2E15508}" type="slidenum">
              <a:rPr lang="en-US" smtClean="0"/>
              <a:t>‹#›</a:t>
            </a:fld>
            <a:endParaRPr lang="en-US"/>
          </a:p>
        </p:txBody>
      </p:sp>
    </p:spTree>
    <p:extLst>
      <p:ext uri="{BB962C8B-B14F-4D97-AF65-F5344CB8AC3E}">
        <p14:creationId xmlns:p14="http://schemas.microsoft.com/office/powerpoint/2010/main" val="3539850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3C21E-885F-9767-17F4-F860FC6BAC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A3DBA1E-2C32-9395-DC37-7D372BCBC0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834276-DC0C-902A-F431-8F61BD1D1F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B4F0F7-854B-8F51-127F-6DF4C31B2ABB}"/>
              </a:ext>
            </a:extLst>
          </p:cNvPr>
          <p:cNvSpPr>
            <a:spLocks noGrp="1"/>
          </p:cNvSpPr>
          <p:nvPr>
            <p:ph type="dt" sz="half" idx="10"/>
          </p:nvPr>
        </p:nvSpPr>
        <p:spPr/>
        <p:txBody>
          <a:bodyPr/>
          <a:lstStyle/>
          <a:p>
            <a:fld id="{21695A2D-9CA8-49BF-83A7-69833AA5790B}" type="datetimeFigureOut">
              <a:rPr lang="en-US" smtClean="0"/>
              <a:t>4/22/2024</a:t>
            </a:fld>
            <a:endParaRPr lang="en-US"/>
          </a:p>
        </p:txBody>
      </p:sp>
      <p:sp>
        <p:nvSpPr>
          <p:cNvPr id="6" name="Footer Placeholder 5">
            <a:extLst>
              <a:ext uri="{FF2B5EF4-FFF2-40B4-BE49-F238E27FC236}">
                <a16:creationId xmlns:a16="http://schemas.microsoft.com/office/drawing/2014/main" id="{22394CC3-3AAB-24A1-76E5-677FD1D916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DC1B43-5B5E-C660-ECFE-F3041EFDCFFE}"/>
              </a:ext>
            </a:extLst>
          </p:cNvPr>
          <p:cNvSpPr>
            <a:spLocks noGrp="1"/>
          </p:cNvSpPr>
          <p:nvPr>
            <p:ph type="sldNum" sz="quarter" idx="12"/>
          </p:nvPr>
        </p:nvSpPr>
        <p:spPr/>
        <p:txBody>
          <a:bodyPr/>
          <a:lstStyle/>
          <a:p>
            <a:fld id="{7EAB6F95-2311-4AA3-BA2D-E28FA2E15508}" type="slidenum">
              <a:rPr lang="en-US" smtClean="0"/>
              <a:t>‹#›</a:t>
            </a:fld>
            <a:endParaRPr lang="en-US"/>
          </a:p>
        </p:txBody>
      </p:sp>
    </p:spTree>
    <p:extLst>
      <p:ext uri="{BB962C8B-B14F-4D97-AF65-F5344CB8AC3E}">
        <p14:creationId xmlns:p14="http://schemas.microsoft.com/office/powerpoint/2010/main" val="4057330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7880C-6738-B376-AFA2-C0AF048AC5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DDDBEA9-7284-2B01-AD3C-57CE079F16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DBBDCA-4669-32E8-CE65-6E047D5D27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9F1AF9-EAA1-CB5E-082C-217D149FAD82}"/>
              </a:ext>
            </a:extLst>
          </p:cNvPr>
          <p:cNvSpPr>
            <a:spLocks noGrp="1"/>
          </p:cNvSpPr>
          <p:nvPr>
            <p:ph type="dt" sz="half" idx="10"/>
          </p:nvPr>
        </p:nvSpPr>
        <p:spPr/>
        <p:txBody>
          <a:bodyPr/>
          <a:lstStyle/>
          <a:p>
            <a:fld id="{21695A2D-9CA8-49BF-83A7-69833AA5790B}" type="datetimeFigureOut">
              <a:rPr lang="en-US" smtClean="0"/>
              <a:t>4/22/2024</a:t>
            </a:fld>
            <a:endParaRPr lang="en-US"/>
          </a:p>
        </p:txBody>
      </p:sp>
      <p:sp>
        <p:nvSpPr>
          <p:cNvPr id="6" name="Footer Placeholder 5">
            <a:extLst>
              <a:ext uri="{FF2B5EF4-FFF2-40B4-BE49-F238E27FC236}">
                <a16:creationId xmlns:a16="http://schemas.microsoft.com/office/drawing/2014/main" id="{E523980B-B9E0-5B86-21F0-4E5C75A137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652B3B-ED22-551F-5F8E-0C7FD7AA3878}"/>
              </a:ext>
            </a:extLst>
          </p:cNvPr>
          <p:cNvSpPr>
            <a:spLocks noGrp="1"/>
          </p:cNvSpPr>
          <p:nvPr>
            <p:ph type="sldNum" sz="quarter" idx="12"/>
          </p:nvPr>
        </p:nvSpPr>
        <p:spPr/>
        <p:txBody>
          <a:bodyPr/>
          <a:lstStyle/>
          <a:p>
            <a:fld id="{7EAB6F95-2311-4AA3-BA2D-E28FA2E15508}" type="slidenum">
              <a:rPr lang="en-US" smtClean="0"/>
              <a:t>‹#›</a:t>
            </a:fld>
            <a:endParaRPr lang="en-US"/>
          </a:p>
        </p:txBody>
      </p:sp>
    </p:spTree>
    <p:extLst>
      <p:ext uri="{BB962C8B-B14F-4D97-AF65-F5344CB8AC3E}">
        <p14:creationId xmlns:p14="http://schemas.microsoft.com/office/powerpoint/2010/main" val="1756394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91F8FA-EB31-CDBC-419B-2711202100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5BC140-FD26-1325-D2FD-351BE2B46B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C3B013-F91D-C817-8DD1-DB0FC38E82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695A2D-9CA8-49BF-83A7-69833AA5790B}" type="datetimeFigureOut">
              <a:rPr lang="en-US" smtClean="0"/>
              <a:t>4/22/2024</a:t>
            </a:fld>
            <a:endParaRPr lang="en-US"/>
          </a:p>
        </p:txBody>
      </p:sp>
      <p:sp>
        <p:nvSpPr>
          <p:cNvPr id="5" name="Footer Placeholder 4">
            <a:extLst>
              <a:ext uri="{FF2B5EF4-FFF2-40B4-BE49-F238E27FC236}">
                <a16:creationId xmlns:a16="http://schemas.microsoft.com/office/drawing/2014/main" id="{0E55842F-CFD7-DC36-95E8-5BC20B5796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49E2C3A-5F5F-8D00-8767-1DAF32A882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AB6F95-2311-4AA3-BA2D-E28FA2E15508}" type="slidenum">
              <a:rPr lang="en-US" smtClean="0"/>
              <a:t>‹#›</a:t>
            </a:fld>
            <a:endParaRPr lang="en-US"/>
          </a:p>
        </p:txBody>
      </p:sp>
    </p:spTree>
    <p:extLst>
      <p:ext uri="{BB962C8B-B14F-4D97-AF65-F5344CB8AC3E}">
        <p14:creationId xmlns:p14="http://schemas.microsoft.com/office/powerpoint/2010/main" val="2508407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BE484-A7D5-5299-0AC8-8E6414324DBE}"/>
              </a:ext>
            </a:extLst>
          </p:cNvPr>
          <p:cNvSpPr>
            <a:spLocks noGrp="1"/>
          </p:cNvSpPr>
          <p:nvPr>
            <p:ph type="ctrTitle"/>
          </p:nvPr>
        </p:nvSpPr>
        <p:spPr>
          <a:xfrm>
            <a:off x="128954" y="2567353"/>
            <a:ext cx="11957538" cy="942609"/>
          </a:xfrm>
          <a:gradFill flip="none" rotWithShape="1">
            <a:gsLst>
              <a:gs pos="0">
                <a:schemeClr val="accent1">
                  <a:lumMod val="5000"/>
                  <a:lumOff val="95000"/>
                </a:schemeClr>
              </a:gs>
              <a:gs pos="74000">
                <a:schemeClr val="accent6">
                  <a:lumMod val="40000"/>
                  <a:lumOff val="60000"/>
                </a:schemeClr>
              </a:gs>
              <a:gs pos="100000">
                <a:schemeClr val="accent6">
                  <a:lumMod val="60000"/>
                  <a:lumOff val="40000"/>
                </a:schemeClr>
              </a:gs>
            </a:gsLst>
            <a:lin ang="0" scaled="1"/>
            <a:tileRect/>
          </a:gradFill>
        </p:spPr>
        <p:txBody>
          <a:bodyPr vert="horz" lIns="91440" tIns="45720" rIns="91440" bIns="45720" rtlCol="0" anchor="b">
            <a:noAutofit/>
          </a:bodyPr>
          <a:lstStyle/>
          <a:p>
            <a:r>
              <a:rPr lang="en-US" sz="4000" b="1" dirty="0"/>
              <a:t>Using the Skills Library CVTE Checklist</a:t>
            </a:r>
          </a:p>
        </p:txBody>
      </p:sp>
      <p:sp>
        <p:nvSpPr>
          <p:cNvPr id="3" name="Subtitle 2">
            <a:extLst>
              <a:ext uri="{FF2B5EF4-FFF2-40B4-BE49-F238E27FC236}">
                <a16:creationId xmlns:a16="http://schemas.microsoft.com/office/drawing/2014/main" id="{F1D11D8C-2B5F-79EB-1739-82CB13C338B1}"/>
              </a:ext>
            </a:extLst>
          </p:cNvPr>
          <p:cNvSpPr>
            <a:spLocks noGrp="1"/>
          </p:cNvSpPr>
          <p:nvPr>
            <p:ph type="subTitle" idx="1"/>
          </p:nvPr>
        </p:nvSpPr>
        <p:spPr>
          <a:xfrm>
            <a:off x="128953" y="3602038"/>
            <a:ext cx="11957537" cy="1755408"/>
          </a:xfrm>
          <a:gradFill flip="none" rotWithShape="1">
            <a:gsLst>
              <a:gs pos="0">
                <a:schemeClr val="accent1">
                  <a:lumMod val="5000"/>
                  <a:lumOff val="95000"/>
                </a:schemeClr>
              </a:gs>
              <a:gs pos="74000">
                <a:schemeClr val="accent6">
                  <a:lumMod val="40000"/>
                  <a:lumOff val="60000"/>
                </a:schemeClr>
              </a:gs>
              <a:gs pos="100000">
                <a:schemeClr val="accent6">
                  <a:lumMod val="60000"/>
                  <a:lumOff val="40000"/>
                </a:schemeClr>
              </a:gs>
            </a:gsLst>
            <a:lin ang="0" scaled="1"/>
            <a:tileRect/>
          </a:gradFill>
        </p:spPr>
        <p:txBody>
          <a:bodyPr vert="horz" lIns="91440" tIns="45720" rIns="91440" bIns="45720" rtlCol="0" anchor="b">
            <a:noAutofit/>
          </a:bodyPr>
          <a:lstStyle/>
          <a:p>
            <a:pPr>
              <a:spcBef>
                <a:spcPct val="0"/>
              </a:spcBef>
            </a:pPr>
            <a:r>
              <a:rPr lang="en-US" sz="4000" dirty="0">
                <a:latin typeface="+mj-lt"/>
                <a:ea typeface="+mj-ea"/>
                <a:cs typeface="+mj-cs"/>
              </a:rPr>
              <a:t>Best Practices Presentation</a:t>
            </a:r>
          </a:p>
          <a:p>
            <a:pPr>
              <a:spcBef>
                <a:spcPct val="0"/>
              </a:spcBef>
            </a:pPr>
            <a:endParaRPr lang="en-US" sz="4000" dirty="0">
              <a:latin typeface="+mj-lt"/>
              <a:ea typeface="+mj-ea"/>
              <a:cs typeface="+mj-cs"/>
            </a:endParaRPr>
          </a:p>
        </p:txBody>
      </p:sp>
      <p:sp>
        <p:nvSpPr>
          <p:cNvPr id="5" name="TextBox 4">
            <a:extLst>
              <a:ext uri="{FF2B5EF4-FFF2-40B4-BE49-F238E27FC236}">
                <a16:creationId xmlns:a16="http://schemas.microsoft.com/office/drawing/2014/main" id="{1896344D-39C3-B924-92A4-799CFEA6D355}"/>
              </a:ext>
            </a:extLst>
          </p:cNvPr>
          <p:cNvSpPr txBox="1"/>
          <p:nvPr/>
        </p:nvSpPr>
        <p:spPr>
          <a:xfrm>
            <a:off x="3411416" y="5692653"/>
            <a:ext cx="6189784" cy="461665"/>
          </a:xfrm>
          <a:prstGeom prst="rect">
            <a:avLst/>
          </a:prstGeom>
          <a:noFill/>
        </p:spPr>
        <p:txBody>
          <a:bodyPr wrap="square">
            <a:spAutoFit/>
          </a:bodyPr>
          <a:lstStyle/>
          <a:p>
            <a:pPr algn="ctr"/>
            <a:r>
              <a:rPr lang="en-US" sz="2400" dirty="0"/>
              <a:t>November 2023</a:t>
            </a:r>
          </a:p>
        </p:txBody>
      </p:sp>
      <p:pic>
        <p:nvPicPr>
          <p:cNvPr id="6" name="Google Shape;96;p1" descr="Skills Library Logo">
            <a:extLst>
              <a:ext uri="{FF2B5EF4-FFF2-40B4-BE49-F238E27FC236}">
                <a16:creationId xmlns:a16="http://schemas.microsoft.com/office/drawing/2014/main" id="{A0FF0A32-297A-085A-E3EA-B3E159C35682}"/>
              </a:ext>
            </a:extLst>
          </p:cNvPr>
          <p:cNvPicPr preferRelativeResize="0"/>
          <p:nvPr/>
        </p:nvPicPr>
        <p:blipFill rotWithShape="1">
          <a:blip r:embed="rId2">
            <a:alphaModFix/>
          </a:blip>
          <a:srcRect/>
          <a:stretch/>
        </p:blipFill>
        <p:spPr>
          <a:xfrm>
            <a:off x="8813799" y="244161"/>
            <a:ext cx="2852421" cy="2676839"/>
          </a:xfrm>
          <a:prstGeom prst="rect">
            <a:avLst/>
          </a:prstGeom>
          <a:noFill/>
          <a:ln>
            <a:noFill/>
          </a:ln>
        </p:spPr>
      </p:pic>
    </p:spTree>
    <p:extLst>
      <p:ext uri="{BB962C8B-B14F-4D97-AF65-F5344CB8AC3E}">
        <p14:creationId xmlns:p14="http://schemas.microsoft.com/office/powerpoint/2010/main" val="207462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EDE18D8-FBC1-F6D8-2669-701260C83323}"/>
              </a:ext>
            </a:extLst>
          </p:cNvPr>
          <p:cNvSpPr/>
          <p:nvPr/>
        </p:nvSpPr>
        <p:spPr>
          <a:xfrm>
            <a:off x="82062" y="0"/>
            <a:ext cx="3927230" cy="68580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72B314E-5931-1DC9-C237-F38DB78C9486}"/>
              </a:ext>
            </a:extLst>
          </p:cNvPr>
          <p:cNvPicPr>
            <a:picLocks noChangeAspect="1"/>
          </p:cNvPicPr>
          <p:nvPr/>
        </p:nvPicPr>
        <p:blipFill rotWithShape="1">
          <a:blip r:embed="rId2"/>
          <a:srcRect r="7008" b="46602"/>
          <a:stretch/>
        </p:blipFill>
        <p:spPr>
          <a:xfrm rot="21194220">
            <a:off x="484599" y="2108224"/>
            <a:ext cx="10656979" cy="2886858"/>
          </a:xfrm>
          <a:prstGeom prst="rect">
            <a:avLst/>
          </a:prstGeom>
          <a:ln>
            <a:solidFill>
              <a:schemeClr val="accent1">
                <a:shade val="15000"/>
              </a:schemeClr>
            </a:solidFill>
          </a:ln>
          <a:effectLst>
            <a:outerShdw blurRad="50800" dist="38100" dir="2700000" algn="tl" rotWithShape="0">
              <a:prstClr val="black">
                <a:alpha val="40000"/>
              </a:prstClr>
            </a:outerShdw>
          </a:effectLst>
        </p:spPr>
      </p:pic>
      <p:sp>
        <p:nvSpPr>
          <p:cNvPr id="7" name="Title 6">
            <a:extLst>
              <a:ext uri="{FF2B5EF4-FFF2-40B4-BE49-F238E27FC236}">
                <a16:creationId xmlns:a16="http://schemas.microsoft.com/office/drawing/2014/main" id="{944B0720-FD1E-12CF-E9E8-ABE9670F9413}"/>
              </a:ext>
            </a:extLst>
          </p:cNvPr>
          <p:cNvSpPr>
            <a:spLocks noGrp="1"/>
          </p:cNvSpPr>
          <p:nvPr>
            <p:ph type="ctrTitle"/>
          </p:nvPr>
        </p:nvSpPr>
        <p:spPr>
          <a:xfrm>
            <a:off x="351693" y="184162"/>
            <a:ext cx="11091370" cy="1820483"/>
          </a:xfrm>
          <a:gradFill flip="none" rotWithShape="1">
            <a:gsLst>
              <a:gs pos="0">
                <a:schemeClr val="accent1">
                  <a:lumMod val="5000"/>
                  <a:lumOff val="95000"/>
                </a:schemeClr>
              </a:gs>
              <a:gs pos="74000">
                <a:schemeClr val="accent6">
                  <a:lumMod val="40000"/>
                  <a:lumOff val="60000"/>
                </a:schemeClr>
              </a:gs>
              <a:gs pos="100000">
                <a:schemeClr val="accent6">
                  <a:lumMod val="60000"/>
                  <a:lumOff val="40000"/>
                </a:schemeClr>
              </a:gs>
            </a:gsLst>
            <a:lin ang="0" scaled="1"/>
            <a:tileRect/>
          </a:gradFill>
        </p:spPr>
        <p:txBody>
          <a:bodyPr vert="horz" lIns="91440" tIns="45720" rIns="91440" bIns="45720" rtlCol="0" anchor="b">
            <a:noAutofit/>
          </a:bodyPr>
          <a:lstStyle/>
          <a:p>
            <a:pPr algn="l"/>
            <a:r>
              <a:rPr lang="en-US" sz="4000" dirty="0"/>
              <a:t>Best Practice #2: </a:t>
            </a:r>
            <a:br>
              <a:rPr lang="en-US" sz="4000" dirty="0"/>
            </a:br>
            <a:r>
              <a:rPr lang="en-US" sz="4000" dirty="0"/>
              <a:t>Share checklists with students and invite them to self-assess</a:t>
            </a:r>
          </a:p>
        </p:txBody>
      </p:sp>
      <p:sp>
        <p:nvSpPr>
          <p:cNvPr id="6" name="Speech Bubble: Rectangle with Corners Rounded 5">
            <a:extLst>
              <a:ext uri="{FF2B5EF4-FFF2-40B4-BE49-F238E27FC236}">
                <a16:creationId xmlns:a16="http://schemas.microsoft.com/office/drawing/2014/main" id="{F1C65EFB-D7A8-FD4F-D49E-B9CE7183B829}"/>
              </a:ext>
            </a:extLst>
          </p:cNvPr>
          <p:cNvSpPr/>
          <p:nvPr/>
        </p:nvSpPr>
        <p:spPr>
          <a:xfrm>
            <a:off x="9027179" y="2494184"/>
            <a:ext cx="2870220" cy="3065418"/>
          </a:xfrm>
          <a:prstGeom prst="wedgeRoundRectCallout">
            <a:avLst>
              <a:gd name="adj1" fmla="val -96400"/>
              <a:gd name="adj2" fmla="val 10114"/>
              <a:gd name="adj3" fmla="val 16667"/>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 Or … if you use the project template to store projects/units, you can direct students to choose a Project or Unit from this dropdown list. </a:t>
            </a:r>
          </a:p>
        </p:txBody>
      </p:sp>
      <p:sp>
        <p:nvSpPr>
          <p:cNvPr id="9" name="TextBox 8">
            <a:extLst>
              <a:ext uri="{FF2B5EF4-FFF2-40B4-BE49-F238E27FC236}">
                <a16:creationId xmlns:a16="http://schemas.microsoft.com/office/drawing/2014/main" id="{1C177102-F82B-66FA-8906-099EA4A2A996}"/>
              </a:ext>
            </a:extLst>
          </p:cNvPr>
          <p:cNvSpPr txBox="1"/>
          <p:nvPr/>
        </p:nvSpPr>
        <p:spPr>
          <a:xfrm>
            <a:off x="8360228" y="6242951"/>
            <a:ext cx="3616888" cy="430887"/>
          </a:xfrm>
          <a:prstGeom prst="rect">
            <a:avLst/>
          </a:prstGeom>
          <a:solidFill>
            <a:schemeClr val="bg1">
              <a:lumMod val="85000"/>
            </a:schemeClr>
          </a:solidFill>
        </p:spPr>
        <p:txBody>
          <a:bodyPr wrap="none" rtlCol="0">
            <a:spAutoFit/>
          </a:bodyPr>
          <a:lstStyle/>
          <a:p>
            <a:r>
              <a:rPr lang="en-US" sz="2200" dirty="0"/>
              <a:t>STUDENT PAGES: SELF-ASSESS</a:t>
            </a:r>
          </a:p>
        </p:txBody>
      </p:sp>
    </p:spTree>
    <p:extLst>
      <p:ext uri="{BB962C8B-B14F-4D97-AF65-F5344CB8AC3E}">
        <p14:creationId xmlns:p14="http://schemas.microsoft.com/office/powerpoint/2010/main" val="1409281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EDE18D8-FBC1-F6D8-2669-701260C83323}"/>
              </a:ext>
            </a:extLst>
          </p:cNvPr>
          <p:cNvSpPr/>
          <p:nvPr/>
        </p:nvSpPr>
        <p:spPr>
          <a:xfrm>
            <a:off x="82062" y="0"/>
            <a:ext cx="3927230" cy="68580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944B0720-FD1E-12CF-E9E8-ABE9670F9413}"/>
              </a:ext>
            </a:extLst>
          </p:cNvPr>
          <p:cNvSpPr>
            <a:spLocks noGrp="1"/>
          </p:cNvSpPr>
          <p:nvPr>
            <p:ph type="ctrTitle"/>
          </p:nvPr>
        </p:nvSpPr>
        <p:spPr>
          <a:xfrm>
            <a:off x="520468" y="195943"/>
            <a:ext cx="10921553" cy="2053279"/>
          </a:xfrm>
          <a:gradFill flip="none" rotWithShape="1">
            <a:gsLst>
              <a:gs pos="0">
                <a:schemeClr val="accent1">
                  <a:lumMod val="5000"/>
                  <a:lumOff val="95000"/>
                </a:schemeClr>
              </a:gs>
              <a:gs pos="74000">
                <a:schemeClr val="accent6">
                  <a:lumMod val="40000"/>
                  <a:lumOff val="60000"/>
                </a:schemeClr>
              </a:gs>
              <a:gs pos="100000">
                <a:schemeClr val="accent6">
                  <a:lumMod val="60000"/>
                  <a:lumOff val="40000"/>
                </a:schemeClr>
              </a:gs>
            </a:gsLst>
            <a:lin ang="0" scaled="1"/>
            <a:tileRect/>
          </a:gradFill>
        </p:spPr>
        <p:txBody>
          <a:bodyPr>
            <a:normAutofit/>
          </a:bodyPr>
          <a:lstStyle/>
          <a:p>
            <a:pPr algn="l"/>
            <a:r>
              <a:rPr lang="en-US" sz="4000" dirty="0"/>
              <a:t>Best Practice #3: </a:t>
            </a:r>
            <a:br>
              <a:rPr lang="en-US" sz="4000" dirty="0"/>
            </a:br>
            <a:r>
              <a:rPr lang="en-US" sz="4000" dirty="0"/>
              <a:t>Use Skills Library Project Template to link projects, units, or lessons to the frameworks</a:t>
            </a:r>
          </a:p>
        </p:txBody>
      </p:sp>
      <p:pic>
        <p:nvPicPr>
          <p:cNvPr id="18" name="Picture 17">
            <a:extLst>
              <a:ext uri="{FF2B5EF4-FFF2-40B4-BE49-F238E27FC236}">
                <a16:creationId xmlns:a16="http://schemas.microsoft.com/office/drawing/2014/main" id="{B365B904-D93A-D5DF-420B-014DB42811FE}"/>
              </a:ext>
            </a:extLst>
          </p:cNvPr>
          <p:cNvPicPr>
            <a:picLocks noChangeAspect="1"/>
          </p:cNvPicPr>
          <p:nvPr/>
        </p:nvPicPr>
        <p:blipFill>
          <a:blip r:embed="rId2"/>
          <a:stretch>
            <a:fillRect/>
          </a:stretch>
        </p:blipFill>
        <p:spPr>
          <a:xfrm>
            <a:off x="1657234" y="2370968"/>
            <a:ext cx="8877532" cy="4365286"/>
          </a:xfrm>
          <a:prstGeom prst="rect">
            <a:avLst/>
          </a:prstGeom>
        </p:spPr>
      </p:pic>
      <p:sp>
        <p:nvSpPr>
          <p:cNvPr id="19" name="TextBox 18">
            <a:extLst>
              <a:ext uri="{FF2B5EF4-FFF2-40B4-BE49-F238E27FC236}">
                <a16:creationId xmlns:a16="http://schemas.microsoft.com/office/drawing/2014/main" id="{C61B0672-BAE3-EC77-926E-5A2714B04887}"/>
              </a:ext>
            </a:extLst>
          </p:cNvPr>
          <p:cNvSpPr txBox="1"/>
          <p:nvPr/>
        </p:nvSpPr>
        <p:spPr>
          <a:xfrm>
            <a:off x="9575073" y="6231170"/>
            <a:ext cx="2441630" cy="430887"/>
          </a:xfrm>
          <a:prstGeom prst="rect">
            <a:avLst/>
          </a:prstGeom>
          <a:solidFill>
            <a:schemeClr val="bg1">
              <a:lumMod val="85000"/>
            </a:schemeClr>
          </a:solidFill>
        </p:spPr>
        <p:txBody>
          <a:bodyPr wrap="none" rtlCol="0">
            <a:spAutoFit/>
          </a:bodyPr>
          <a:lstStyle/>
          <a:p>
            <a:r>
              <a:rPr lang="en-US" sz="2200" dirty="0"/>
              <a:t>PROJECT TEMPLATE</a:t>
            </a:r>
          </a:p>
        </p:txBody>
      </p:sp>
      <p:sp>
        <p:nvSpPr>
          <p:cNvPr id="20" name="Speech Bubble: Rectangle with Corners Rounded 19">
            <a:extLst>
              <a:ext uri="{FF2B5EF4-FFF2-40B4-BE49-F238E27FC236}">
                <a16:creationId xmlns:a16="http://schemas.microsoft.com/office/drawing/2014/main" id="{78D47214-6205-1136-7750-E219C57C03BC}"/>
              </a:ext>
            </a:extLst>
          </p:cNvPr>
          <p:cNvSpPr/>
          <p:nvPr/>
        </p:nvSpPr>
        <p:spPr>
          <a:xfrm>
            <a:off x="9099656" y="2249221"/>
            <a:ext cx="2870220" cy="3483363"/>
          </a:xfrm>
          <a:prstGeom prst="wedgeRoundRectCallout">
            <a:avLst>
              <a:gd name="adj1" fmla="val -123765"/>
              <a:gd name="adj2" fmla="val 23065"/>
              <a:gd name="adj3" fmla="val 16667"/>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Under “Lesson Planning and Framework Views” choose the link for the Projects/Units/Lessons Template.</a:t>
            </a:r>
          </a:p>
          <a:p>
            <a:pPr algn="ctr"/>
            <a:endParaRPr lang="en-US" sz="2000" dirty="0">
              <a:solidFill>
                <a:schemeClr val="tx1"/>
              </a:solidFill>
            </a:endParaRPr>
          </a:p>
          <a:p>
            <a:pPr algn="ctr"/>
            <a:r>
              <a:rPr lang="en-US" sz="2000" dirty="0">
                <a:solidFill>
                  <a:schemeClr val="tx1"/>
                </a:solidFill>
              </a:rPr>
              <a:t>Click the View/Edit an existing project or to create a new project.</a:t>
            </a:r>
          </a:p>
        </p:txBody>
      </p:sp>
    </p:spTree>
    <p:extLst>
      <p:ext uri="{BB962C8B-B14F-4D97-AF65-F5344CB8AC3E}">
        <p14:creationId xmlns:p14="http://schemas.microsoft.com/office/powerpoint/2010/main" val="399715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EDE18D8-FBC1-F6D8-2669-701260C83323}"/>
              </a:ext>
            </a:extLst>
          </p:cNvPr>
          <p:cNvSpPr/>
          <p:nvPr/>
        </p:nvSpPr>
        <p:spPr>
          <a:xfrm>
            <a:off x="82062" y="0"/>
            <a:ext cx="3927230" cy="68580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944B0720-FD1E-12CF-E9E8-ABE9670F9413}"/>
              </a:ext>
            </a:extLst>
          </p:cNvPr>
          <p:cNvSpPr>
            <a:spLocks noGrp="1"/>
          </p:cNvSpPr>
          <p:nvPr>
            <p:ph type="ctrTitle"/>
          </p:nvPr>
        </p:nvSpPr>
        <p:spPr>
          <a:xfrm>
            <a:off x="520468" y="195943"/>
            <a:ext cx="10921553" cy="2053279"/>
          </a:xfrm>
          <a:gradFill flip="none" rotWithShape="1">
            <a:gsLst>
              <a:gs pos="0">
                <a:schemeClr val="accent1">
                  <a:lumMod val="5000"/>
                  <a:lumOff val="95000"/>
                </a:schemeClr>
              </a:gs>
              <a:gs pos="74000">
                <a:schemeClr val="accent6">
                  <a:lumMod val="40000"/>
                  <a:lumOff val="60000"/>
                </a:schemeClr>
              </a:gs>
              <a:gs pos="100000">
                <a:schemeClr val="accent6">
                  <a:lumMod val="60000"/>
                  <a:lumOff val="40000"/>
                </a:schemeClr>
              </a:gs>
            </a:gsLst>
            <a:lin ang="0" scaled="1"/>
            <a:tileRect/>
          </a:gradFill>
        </p:spPr>
        <p:txBody>
          <a:bodyPr>
            <a:normAutofit/>
          </a:bodyPr>
          <a:lstStyle/>
          <a:p>
            <a:pPr algn="l"/>
            <a:r>
              <a:rPr lang="en-US" sz="4000" dirty="0"/>
              <a:t>Best Practice #3: </a:t>
            </a:r>
            <a:br>
              <a:rPr lang="en-US" sz="4000" dirty="0"/>
            </a:br>
            <a:r>
              <a:rPr lang="en-US" sz="4000" dirty="0"/>
              <a:t>Use the Skills Library Project Template to link projects, units, or lessons to the frameworks</a:t>
            </a:r>
          </a:p>
        </p:txBody>
      </p:sp>
      <p:pic>
        <p:nvPicPr>
          <p:cNvPr id="16" name="Picture 15">
            <a:extLst>
              <a:ext uri="{FF2B5EF4-FFF2-40B4-BE49-F238E27FC236}">
                <a16:creationId xmlns:a16="http://schemas.microsoft.com/office/drawing/2014/main" id="{DD7921B2-BD0B-56C1-40FB-21A2FD463984}"/>
              </a:ext>
            </a:extLst>
          </p:cNvPr>
          <p:cNvPicPr>
            <a:picLocks noChangeAspect="1"/>
          </p:cNvPicPr>
          <p:nvPr/>
        </p:nvPicPr>
        <p:blipFill>
          <a:blip r:embed="rId2"/>
          <a:stretch>
            <a:fillRect/>
          </a:stretch>
        </p:blipFill>
        <p:spPr>
          <a:xfrm>
            <a:off x="1446639" y="2317449"/>
            <a:ext cx="6279017" cy="4214683"/>
          </a:xfrm>
          <a:prstGeom prst="rect">
            <a:avLst/>
          </a:prstGeom>
        </p:spPr>
      </p:pic>
      <p:sp>
        <p:nvSpPr>
          <p:cNvPr id="3" name="Speech Bubble: Rectangle with Corners Rounded 2">
            <a:extLst>
              <a:ext uri="{FF2B5EF4-FFF2-40B4-BE49-F238E27FC236}">
                <a16:creationId xmlns:a16="http://schemas.microsoft.com/office/drawing/2014/main" id="{FC329278-5C0E-EE5A-0E52-17AA5F9172FA}"/>
              </a:ext>
            </a:extLst>
          </p:cNvPr>
          <p:cNvSpPr/>
          <p:nvPr/>
        </p:nvSpPr>
        <p:spPr>
          <a:xfrm>
            <a:off x="7702508" y="2317449"/>
            <a:ext cx="4192208" cy="3708213"/>
          </a:xfrm>
          <a:prstGeom prst="wedgeRoundRectCallout">
            <a:avLst>
              <a:gd name="adj1" fmla="val -63408"/>
              <a:gd name="adj2" fmla="val 23748"/>
              <a:gd name="adj3" fmla="val 16667"/>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Fill in the template. </a:t>
            </a:r>
          </a:p>
          <a:p>
            <a:pPr algn="ctr"/>
            <a:r>
              <a:rPr lang="en-US" sz="2000" dirty="0">
                <a:solidFill>
                  <a:schemeClr val="tx1"/>
                </a:solidFill>
              </a:rPr>
              <a:t> You can use the built-in tools to search and select skills/competencies, or just copy-and-paste from a list you created elsewhere.  Save the project, and you will be able to reference this skill/competency list in the Custom Grid, and your students can reference it in the Self-Assessment screen.</a:t>
            </a:r>
          </a:p>
        </p:txBody>
      </p:sp>
      <p:sp>
        <p:nvSpPr>
          <p:cNvPr id="2" name="TextBox 1">
            <a:extLst>
              <a:ext uri="{FF2B5EF4-FFF2-40B4-BE49-F238E27FC236}">
                <a16:creationId xmlns:a16="http://schemas.microsoft.com/office/drawing/2014/main" id="{8D6C985A-E3DE-5042-31B6-24C46A4DB3F1}"/>
              </a:ext>
            </a:extLst>
          </p:cNvPr>
          <p:cNvSpPr txBox="1"/>
          <p:nvPr/>
        </p:nvSpPr>
        <p:spPr>
          <a:xfrm>
            <a:off x="9575073" y="6231170"/>
            <a:ext cx="2441630" cy="430887"/>
          </a:xfrm>
          <a:prstGeom prst="rect">
            <a:avLst/>
          </a:prstGeom>
          <a:solidFill>
            <a:schemeClr val="bg1">
              <a:lumMod val="85000"/>
            </a:schemeClr>
          </a:solidFill>
        </p:spPr>
        <p:txBody>
          <a:bodyPr wrap="none" rtlCol="0">
            <a:spAutoFit/>
          </a:bodyPr>
          <a:lstStyle/>
          <a:p>
            <a:r>
              <a:rPr lang="en-US" sz="2200" dirty="0"/>
              <a:t>PROJECT TEMPLATE</a:t>
            </a:r>
          </a:p>
        </p:txBody>
      </p:sp>
    </p:spTree>
    <p:extLst>
      <p:ext uri="{BB962C8B-B14F-4D97-AF65-F5344CB8AC3E}">
        <p14:creationId xmlns:p14="http://schemas.microsoft.com/office/powerpoint/2010/main" val="3264811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EDE18D8-FBC1-F6D8-2669-701260C83323}"/>
              </a:ext>
            </a:extLst>
          </p:cNvPr>
          <p:cNvSpPr/>
          <p:nvPr/>
        </p:nvSpPr>
        <p:spPr>
          <a:xfrm>
            <a:off x="82062" y="0"/>
            <a:ext cx="3927230" cy="68580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944B0720-FD1E-12CF-E9E8-ABE9670F9413}"/>
              </a:ext>
            </a:extLst>
          </p:cNvPr>
          <p:cNvSpPr>
            <a:spLocks noGrp="1"/>
          </p:cNvSpPr>
          <p:nvPr>
            <p:ph type="ctrTitle"/>
          </p:nvPr>
        </p:nvSpPr>
        <p:spPr>
          <a:xfrm>
            <a:off x="520468" y="195943"/>
            <a:ext cx="10921553" cy="2053279"/>
          </a:xfrm>
          <a:gradFill flip="none" rotWithShape="1">
            <a:gsLst>
              <a:gs pos="0">
                <a:schemeClr val="accent1">
                  <a:lumMod val="5000"/>
                  <a:lumOff val="95000"/>
                </a:schemeClr>
              </a:gs>
              <a:gs pos="74000">
                <a:schemeClr val="accent6">
                  <a:lumMod val="40000"/>
                  <a:lumOff val="60000"/>
                </a:schemeClr>
              </a:gs>
              <a:gs pos="100000">
                <a:schemeClr val="accent6">
                  <a:lumMod val="60000"/>
                  <a:lumOff val="40000"/>
                </a:schemeClr>
              </a:gs>
            </a:gsLst>
            <a:lin ang="0" scaled="1"/>
            <a:tileRect/>
          </a:gradFill>
        </p:spPr>
        <p:txBody>
          <a:bodyPr>
            <a:normAutofit/>
          </a:bodyPr>
          <a:lstStyle/>
          <a:p>
            <a:pPr algn="l"/>
            <a:r>
              <a:rPr lang="en-US" sz="4000" dirty="0"/>
              <a:t>Best Practice #3: </a:t>
            </a:r>
            <a:br>
              <a:rPr lang="en-US" sz="4000" dirty="0"/>
            </a:br>
            <a:r>
              <a:rPr lang="en-US" sz="4000" dirty="0"/>
              <a:t>Use Skills Library Project Template to link projects, units, or lessons to the frameworks</a:t>
            </a:r>
          </a:p>
        </p:txBody>
      </p:sp>
      <p:pic>
        <p:nvPicPr>
          <p:cNvPr id="3" name="Picture 2">
            <a:extLst>
              <a:ext uri="{FF2B5EF4-FFF2-40B4-BE49-F238E27FC236}">
                <a16:creationId xmlns:a16="http://schemas.microsoft.com/office/drawing/2014/main" id="{0C966504-562C-E4B4-C950-698B6F3D3895}"/>
              </a:ext>
            </a:extLst>
          </p:cNvPr>
          <p:cNvPicPr>
            <a:picLocks noChangeAspect="1"/>
          </p:cNvPicPr>
          <p:nvPr/>
        </p:nvPicPr>
        <p:blipFill>
          <a:blip r:embed="rId2"/>
          <a:stretch>
            <a:fillRect/>
          </a:stretch>
        </p:blipFill>
        <p:spPr>
          <a:xfrm>
            <a:off x="1314335" y="2421960"/>
            <a:ext cx="8779558" cy="4240097"/>
          </a:xfrm>
          <a:prstGeom prst="rect">
            <a:avLst/>
          </a:prstGeom>
          <a:ln>
            <a:solidFill>
              <a:schemeClr val="accent1">
                <a:shade val="15000"/>
              </a:schemeClr>
            </a:solidFill>
          </a:ln>
          <a:effectLst>
            <a:outerShdw blurRad="50800" dist="38100" dir="2700000" algn="tl" rotWithShape="0">
              <a:prstClr val="black">
                <a:alpha val="40000"/>
              </a:prstClr>
            </a:outerShdw>
          </a:effectLst>
        </p:spPr>
      </p:pic>
      <p:sp>
        <p:nvSpPr>
          <p:cNvPr id="4" name="TextBox 3">
            <a:extLst>
              <a:ext uri="{FF2B5EF4-FFF2-40B4-BE49-F238E27FC236}">
                <a16:creationId xmlns:a16="http://schemas.microsoft.com/office/drawing/2014/main" id="{56B07993-6642-5BDA-FDC3-BF06D5E73F7A}"/>
              </a:ext>
            </a:extLst>
          </p:cNvPr>
          <p:cNvSpPr txBox="1"/>
          <p:nvPr/>
        </p:nvSpPr>
        <p:spPr>
          <a:xfrm>
            <a:off x="10093893" y="6231170"/>
            <a:ext cx="1841851" cy="430887"/>
          </a:xfrm>
          <a:prstGeom prst="rect">
            <a:avLst/>
          </a:prstGeom>
          <a:solidFill>
            <a:schemeClr val="bg1">
              <a:lumMod val="85000"/>
            </a:schemeClr>
          </a:solidFill>
        </p:spPr>
        <p:txBody>
          <a:bodyPr wrap="none" rtlCol="0">
            <a:spAutoFit/>
          </a:bodyPr>
          <a:lstStyle/>
          <a:p>
            <a:r>
              <a:rPr lang="en-US" sz="2200" dirty="0"/>
              <a:t>CUSTOM GRID</a:t>
            </a:r>
          </a:p>
        </p:txBody>
      </p:sp>
      <p:sp>
        <p:nvSpPr>
          <p:cNvPr id="5" name="Speech Bubble: Rectangle with Corners Rounded 4">
            <a:extLst>
              <a:ext uri="{FF2B5EF4-FFF2-40B4-BE49-F238E27FC236}">
                <a16:creationId xmlns:a16="http://schemas.microsoft.com/office/drawing/2014/main" id="{8E7DD280-889D-AB8E-BF85-7EF24385F196}"/>
              </a:ext>
            </a:extLst>
          </p:cNvPr>
          <p:cNvSpPr/>
          <p:nvPr/>
        </p:nvSpPr>
        <p:spPr>
          <a:xfrm>
            <a:off x="8417169" y="1747995"/>
            <a:ext cx="3254363" cy="4214683"/>
          </a:xfrm>
          <a:prstGeom prst="wedgeRoundRectCallout">
            <a:avLst>
              <a:gd name="adj1" fmla="val -73119"/>
              <a:gd name="adj2" fmla="val 24582"/>
              <a:gd name="adj3" fmla="val 16667"/>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Find the “Custom Grid” under the “Competency Checklists” tab.  </a:t>
            </a:r>
          </a:p>
          <a:p>
            <a:pPr algn="ctr"/>
            <a:endParaRPr lang="en-US" sz="2000" dirty="0">
              <a:solidFill>
                <a:schemeClr val="tx1"/>
              </a:solidFill>
            </a:endParaRPr>
          </a:p>
          <a:p>
            <a:pPr algn="ctr"/>
            <a:r>
              <a:rPr lang="en-US" sz="2000" dirty="0">
                <a:solidFill>
                  <a:schemeClr val="tx1"/>
                </a:solidFill>
              </a:rPr>
              <a:t>You can choose any of your projects, or any school-wide shared projects… and display a custom grid with the relevant competencies.  Use this grid to fill in ratings for your students.</a:t>
            </a:r>
          </a:p>
        </p:txBody>
      </p:sp>
    </p:spTree>
    <p:extLst>
      <p:ext uri="{BB962C8B-B14F-4D97-AF65-F5344CB8AC3E}">
        <p14:creationId xmlns:p14="http://schemas.microsoft.com/office/powerpoint/2010/main" val="120783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EDE18D8-FBC1-F6D8-2669-701260C83323}"/>
              </a:ext>
            </a:extLst>
          </p:cNvPr>
          <p:cNvSpPr/>
          <p:nvPr/>
        </p:nvSpPr>
        <p:spPr>
          <a:xfrm>
            <a:off x="82062" y="0"/>
            <a:ext cx="3927230" cy="68580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944B0720-FD1E-12CF-E9E8-ABE9670F9413}"/>
              </a:ext>
            </a:extLst>
          </p:cNvPr>
          <p:cNvSpPr>
            <a:spLocks noGrp="1"/>
          </p:cNvSpPr>
          <p:nvPr>
            <p:ph type="ctrTitle"/>
          </p:nvPr>
        </p:nvSpPr>
        <p:spPr>
          <a:xfrm>
            <a:off x="520468" y="195943"/>
            <a:ext cx="10921553" cy="2053279"/>
          </a:xfrm>
          <a:gradFill flip="none" rotWithShape="1">
            <a:gsLst>
              <a:gs pos="0">
                <a:schemeClr val="accent1">
                  <a:lumMod val="5000"/>
                  <a:lumOff val="95000"/>
                </a:schemeClr>
              </a:gs>
              <a:gs pos="74000">
                <a:schemeClr val="accent6">
                  <a:lumMod val="40000"/>
                  <a:lumOff val="60000"/>
                </a:schemeClr>
              </a:gs>
              <a:gs pos="100000">
                <a:schemeClr val="accent6">
                  <a:lumMod val="60000"/>
                  <a:lumOff val="40000"/>
                </a:schemeClr>
              </a:gs>
            </a:gsLst>
            <a:lin ang="0" scaled="1"/>
            <a:tileRect/>
          </a:gradFill>
        </p:spPr>
        <p:txBody>
          <a:bodyPr>
            <a:normAutofit/>
          </a:bodyPr>
          <a:lstStyle/>
          <a:p>
            <a:pPr algn="l"/>
            <a:r>
              <a:rPr lang="en-US" sz="4000" dirty="0"/>
              <a:t>Best Practice #4: </a:t>
            </a:r>
            <a:br>
              <a:rPr lang="en-US" sz="4000" dirty="0"/>
            </a:br>
            <a:r>
              <a:rPr lang="en-US" sz="4000" dirty="0"/>
              <a:t>Explore the Reports Menu… ask for additional reports… brainstorm new features…</a:t>
            </a:r>
          </a:p>
        </p:txBody>
      </p:sp>
      <p:sp>
        <p:nvSpPr>
          <p:cNvPr id="4" name="TextBox 3">
            <a:extLst>
              <a:ext uri="{FF2B5EF4-FFF2-40B4-BE49-F238E27FC236}">
                <a16:creationId xmlns:a16="http://schemas.microsoft.com/office/drawing/2014/main" id="{56B07993-6642-5BDA-FDC3-BF06D5E73F7A}"/>
              </a:ext>
            </a:extLst>
          </p:cNvPr>
          <p:cNvSpPr txBox="1"/>
          <p:nvPr/>
        </p:nvSpPr>
        <p:spPr>
          <a:xfrm>
            <a:off x="10093893" y="6231170"/>
            <a:ext cx="2033634" cy="430887"/>
          </a:xfrm>
          <a:prstGeom prst="rect">
            <a:avLst/>
          </a:prstGeom>
          <a:solidFill>
            <a:schemeClr val="bg1">
              <a:lumMod val="85000"/>
            </a:schemeClr>
          </a:solidFill>
        </p:spPr>
        <p:txBody>
          <a:bodyPr wrap="none" rtlCol="0">
            <a:spAutoFit/>
          </a:bodyPr>
          <a:lstStyle/>
          <a:p>
            <a:r>
              <a:rPr lang="en-US" sz="2200" dirty="0"/>
              <a:t>REPORTS MENU</a:t>
            </a:r>
          </a:p>
        </p:txBody>
      </p:sp>
      <p:pic>
        <p:nvPicPr>
          <p:cNvPr id="11" name="Picture 10">
            <a:extLst>
              <a:ext uri="{FF2B5EF4-FFF2-40B4-BE49-F238E27FC236}">
                <a16:creationId xmlns:a16="http://schemas.microsoft.com/office/drawing/2014/main" id="{6C0A02B9-D7A8-E418-3C43-807668CF5C85}"/>
              </a:ext>
            </a:extLst>
          </p:cNvPr>
          <p:cNvPicPr>
            <a:picLocks noChangeAspect="1"/>
          </p:cNvPicPr>
          <p:nvPr/>
        </p:nvPicPr>
        <p:blipFill>
          <a:blip r:embed="rId2"/>
          <a:stretch>
            <a:fillRect/>
          </a:stretch>
        </p:blipFill>
        <p:spPr>
          <a:xfrm>
            <a:off x="1476103" y="2445165"/>
            <a:ext cx="8031052" cy="4027897"/>
          </a:xfrm>
          <a:prstGeom prst="rect">
            <a:avLst/>
          </a:prstGeom>
          <a:ln>
            <a:solidFill>
              <a:schemeClr val="accent1">
                <a:shade val="15000"/>
              </a:schemeClr>
            </a:solidFill>
          </a:ln>
          <a:effectLst>
            <a:outerShdw blurRad="50800" dist="38100" dir="2700000" algn="tl" rotWithShape="0">
              <a:prstClr val="black">
                <a:alpha val="40000"/>
              </a:prstClr>
            </a:outerShdw>
          </a:effectLst>
        </p:spPr>
      </p:pic>
      <p:sp>
        <p:nvSpPr>
          <p:cNvPr id="12" name="Speech Bubble: Rectangle with Corners Rounded 11">
            <a:extLst>
              <a:ext uri="{FF2B5EF4-FFF2-40B4-BE49-F238E27FC236}">
                <a16:creationId xmlns:a16="http://schemas.microsoft.com/office/drawing/2014/main" id="{BB64F83A-89F3-9143-2FF0-EC7D0D6D2469}"/>
              </a:ext>
            </a:extLst>
          </p:cNvPr>
          <p:cNvSpPr/>
          <p:nvPr/>
        </p:nvSpPr>
        <p:spPr>
          <a:xfrm>
            <a:off x="9190891" y="1747995"/>
            <a:ext cx="2689535" cy="2601267"/>
          </a:xfrm>
          <a:prstGeom prst="wedgeRoundRectCallout">
            <a:avLst>
              <a:gd name="adj1" fmla="val -73119"/>
              <a:gd name="adj2" fmla="val 24582"/>
              <a:gd name="adj3" fmla="val 16667"/>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Visit the Reports menu to view some of the reports… and feel free to ask for any reports you would like to see.</a:t>
            </a:r>
          </a:p>
        </p:txBody>
      </p:sp>
    </p:spTree>
    <p:extLst>
      <p:ext uri="{BB962C8B-B14F-4D97-AF65-F5344CB8AC3E}">
        <p14:creationId xmlns:p14="http://schemas.microsoft.com/office/powerpoint/2010/main" val="171780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EDE18D8-FBC1-F6D8-2669-701260C83323}"/>
              </a:ext>
            </a:extLst>
          </p:cNvPr>
          <p:cNvSpPr/>
          <p:nvPr/>
        </p:nvSpPr>
        <p:spPr>
          <a:xfrm>
            <a:off x="82062" y="0"/>
            <a:ext cx="3927230" cy="68580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7530D13-52EF-2F5F-7C28-26ED8F1BD2D9}"/>
              </a:ext>
            </a:extLst>
          </p:cNvPr>
          <p:cNvPicPr>
            <a:picLocks noChangeAspect="1"/>
          </p:cNvPicPr>
          <p:nvPr/>
        </p:nvPicPr>
        <p:blipFill>
          <a:blip r:embed="rId2"/>
          <a:stretch>
            <a:fillRect/>
          </a:stretch>
        </p:blipFill>
        <p:spPr>
          <a:xfrm rot="21179483">
            <a:off x="961762" y="1925456"/>
            <a:ext cx="10741430" cy="5010891"/>
          </a:xfrm>
          <a:prstGeom prst="rect">
            <a:avLst/>
          </a:prstGeom>
        </p:spPr>
      </p:pic>
      <p:sp>
        <p:nvSpPr>
          <p:cNvPr id="7" name="Title 6">
            <a:extLst>
              <a:ext uri="{FF2B5EF4-FFF2-40B4-BE49-F238E27FC236}">
                <a16:creationId xmlns:a16="http://schemas.microsoft.com/office/drawing/2014/main" id="{944B0720-FD1E-12CF-E9E8-ABE9670F9413}"/>
              </a:ext>
            </a:extLst>
          </p:cNvPr>
          <p:cNvSpPr>
            <a:spLocks noGrp="1"/>
          </p:cNvSpPr>
          <p:nvPr>
            <p:ph type="ctrTitle"/>
          </p:nvPr>
        </p:nvSpPr>
        <p:spPr>
          <a:xfrm>
            <a:off x="520468" y="195943"/>
            <a:ext cx="10921553" cy="2053279"/>
          </a:xfrm>
          <a:gradFill flip="none" rotWithShape="1">
            <a:gsLst>
              <a:gs pos="0">
                <a:schemeClr val="accent1">
                  <a:lumMod val="5000"/>
                  <a:lumOff val="95000"/>
                </a:schemeClr>
              </a:gs>
              <a:gs pos="74000">
                <a:schemeClr val="accent6">
                  <a:lumMod val="40000"/>
                  <a:lumOff val="60000"/>
                </a:schemeClr>
              </a:gs>
              <a:gs pos="100000">
                <a:schemeClr val="accent6">
                  <a:lumMod val="60000"/>
                  <a:lumOff val="40000"/>
                </a:schemeClr>
              </a:gs>
            </a:gsLst>
            <a:lin ang="0" scaled="1"/>
            <a:tileRect/>
          </a:gradFill>
        </p:spPr>
        <p:txBody>
          <a:bodyPr>
            <a:normAutofit/>
          </a:bodyPr>
          <a:lstStyle/>
          <a:p>
            <a:pPr algn="l"/>
            <a:r>
              <a:rPr lang="en-US" sz="4000" dirty="0"/>
              <a:t>Best Practice #4: </a:t>
            </a:r>
            <a:br>
              <a:rPr lang="en-US" sz="4000" dirty="0"/>
            </a:br>
            <a:r>
              <a:rPr lang="en-US" sz="4000" dirty="0"/>
              <a:t>Explore the Reports Menu… ask for additional reports… brainstorm new features…</a:t>
            </a:r>
          </a:p>
        </p:txBody>
      </p:sp>
      <p:sp>
        <p:nvSpPr>
          <p:cNvPr id="4" name="TextBox 3">
            <a:extLst>
              <a:ext uri="{FF2B5EF4-FFF2-40B4-BE49-F238E27FC236}">
                <a16:creationId xmlns:a16="http://schemas.microsoft.com/office/drawing/2014/main" id="{56B07993-6642-5BDA-FDC3-BF06D5E73F7A}"/>
              </a:ext>
            </a:extLst>
          </p:cNvPr>
          <p:cNvSpPr txBox="1"/>
          <p:nvPr/>
        </p:nvSpPr>
        <p:spPr>
          <a:xfrm>
            <a:off x="10093893" y="6231170"/>
            <a:ext cx="2033634" cy="430887"/>
          </a:xfrm>
          <a:prstGeom prst="rect">
            <a:avLst/>
          </a:prstGeom>
          <a:solidFill>
            <a:schemeClr val="bg1">
              <a:lumMod val="85000"/>
            </a:schemeClr>
          </a:solidFill>
        </p:spPr>
        <p:txBody>
          <a:bodyPr wrap="none" rtlCol="0">
            <a:spAutoFit/>
          </a:bodyPr>
          <a:lstStyle/>
          <a:p>
            <a:r>
              <a:rPr lang="en-US" sz="2200" dirty="0"/>
              <a:t>REPORTS MENU</a:t>
            </a:r>
          </a:p>
        </p:txBody>
      </p:sp>
    </p:spTree>
    <p:extLst>
      <p:ext uri="{BB962C8B-B14F-4D97-AF65-F5344CB8AC3E}">
        <p14:creationId xmlns:p14="http://schemas.microsoft.com/office/powerpoint/2010/main" val="2974416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78582-C53C-0612-6C70-2D4857EE1501}"/>
              </a:ext>
            </a:extLst>
          </p:cNvPr>
          <p:cNvSpPr>
            <a:spLocks noGrp="1"/>
          </p:cNvSpPr>
          <p:nvPr>
            <p:ph type="title"/>
          </p:nvPr>
        </p:nvSpPr>
        <p:spPr/>
        <p:txBody>
          <a:bodyPr/>
          <a:lstStyle/>
          <a:p>
            <a:r>
              <a:rPr lang="en-US" dirty="0"/>
              <a:t>Agenda </a:t>
            </a:r>
          </a:p>
        </p:txBody>
      </p:sp>
      <p:sp>
        <p:nvSpPr>
          <p:cNvPr id="3" name="Content Placeholder 2">
            <a:extLst>
              <a:ext uri="{FF2B5EF4-FFF2-40B4-BE49-F238E27FC236}">
                <a16:creationId xmlns:a16="http://schemas.microsoft.com/office/drawing/2014/main" id="{DDF8CAF3-4CF3-89AF-A461-500BF26679C6}"/>
              </a:ext>
            </a:extLst>
          </p:cNvPr>
          <p:cNvSpPr>
            <a:spLocks noGrp="1"/>
          </p:cNvSpPr>
          <p:nvPr>
            <p:ph sz="half" idx="1"/>
          </p:nvPr>
        </p:nvSpPr>
        <p:spPr>
          <a:xfrm>
            <a:off x="521676" y="2322500"/>
            <a:ext cx="10832123" cy="4351338"/>
          </a:xfrm>
        </p:spPr>
        <p:txBody>
          <a:bodyPr>
            <a:normAutofit/>
          </a:bodyPr>
          <a:lstStyle/>
          <a:p>
            <a:r>
              <a:rPr lang="en-US" sz="2800" dirty="0"/>
              <a:t>Best Practice #1: Develop a habit of using the Skills Library CVTE Competency Checklist regularly…. Set a routine….. </a:t>
            </a:r>
          </a:p>
          <a:p>
            <a:r>
              <a:rPr lang="en-US" dirty="0"/>
              <a:t>Best Practice #2: </a:t>
            </a:r>
            <a:r>
              <a:rPr lang="en-US" sz="2800" dirty="0"/>
              <a:t>Share checklists with students and invite them to self-assess</a:t>
            </a:r>
          </a:p>
          <a:p>
            <a:r>
              <a:rPr lang="en-US" sz="2800" dirty="0"/>
              <a:t>Best Practice #3: Use the Skills Library Project Template or other tools to link projects, units, or lessons to the frameworks</a:t>
            </a:r>
          </a:p>
          <a:p>
            <a:r>
              <a:rPr lang="en-US" dirty="0"/>
              <a:t>Best Practice #4: </a:t>
            </a:r>
            <a:r>
              <a:rPr lang="en-US" sz="2800" dirty="0"/>
              <a:t>Explore the Reports Menu… ask for additional reports… brainstorm new features…</a:t>
            </a:r>
            <a:endParaRPr lang="en-US" dirty="0"/>
          </a:p>
        </p:txBody>
      </p:sp>
      <p:sp>
        <p:nvSpPr>
          <p:cNvPr id="5" name="Title 6">
            <a:extLst>
              <a:ext uri="{FF2B5EF4-FFF2-40B4-BE49-F238E27FC236}">
                <a16:creationId xmlns:a16="http://schemas.microsoft.com/office/drawing/2014/main" id="{BF29E34B-72C6-2599-84CB-D55D9DC3029D}"/>
              </a:ext>
            </a:extLst>
          </p:cNvPr>
          <p:cNvSpPr txBox="1">
            <a:spLocks/>
          </p:cNvSpPr>
          <p:nvPr/>
        </p:nvSpPr>
        <p:spPr>
          <a:xfrm>
            <a:off x="351693" y="184162"/>
            <a:ext cx="11091370" cy="1820483"/>
          </a:xfrm>
          <a:prstGeom prst="rect">
            <a:avLst/>
          </a:prstGeom>
          <a:gradFill flip="none" rotWithShape="1">
            <a:gsLst>
              <a:gs pos="0">
                <a:schemeClr val="accent1">
                  <a:lumMod val="5000"/>
                  <a:lumOff val="95000"/>
                </a:schemeClr>
              </a:gs>
              <a:gs pos="74000">
                <a:schemeClr val="accent6">
                  <a:lumMod val="40000"/>
                  <a:lumOff val="60000"/>
                </a:schemeClr>
              </a:gs>
              <a:gs pos="100000">
                <a:schemeClr val="accent6">
                  <a:lumMod val="60000"/>
                  <a:lumOff val="40000"/>
                </a:schemeClr>
              </a:gs>
            </a:gsLst>
            <a:lin ang="0" scaled="1"/>
            <a:tileRect/>
          </a:gradFill>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Agenda</a:t>
            </a:r>
          </a:p>
          <a:p>
            <a:endParaRPr lang="en-US" sz="4000" dirty="0"/>
          </a:p>
        </p:txBody>
      </p:sp>
    </p:spTree>
    <p:extLst>
      <p:ext uri="{BB962C8B-B14F-4D97-AF65-F5344CB8AC3E}">
        <p14:creationId xmlns:p14="http://schemas.microsoft.com/office/powerpoint/2010/main" val="2157098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442D6F7-AA92-F7E4-CC71-45C5269885B6}"/>
              </a:ext>
            </a:extLst>
          </p:cNvPr>
          <p:cNvSpPr/>
          <p:nvPr/>
        </p:nvSpPr>
        <p:spPr>
          <a:xfrm>
            <a:off x="82062" y="0"/>
            <a:ext cx="3927230" cy="68580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6">
            <a:extLst>
              <a:ext uri="{FF2B5EF4-FFF2-40B4-BE49-F238E27FC236}">
                <a16:creationId xmlns:a16="http://schemas.microsoft.com/office/drawing/2014/main" id="{20C3FD3E-91E1-DBEA-C446-971ADB2998A4}"/>
              </a:ext>
            </a:extLst>
          </p:cNvPr>
          <p:cNvSpPr txBox="1">
            <a:spLocks/>
          </p:cNvSpPr>
          <p:nvPr/>
        </p:nvSpPr>
        <p:spPr>
          <a:xfrm>
            <a:off x="351693" y="184162"/>
            <a:ext cx="11091370" cy="1820483"/>
          </a:xfrm>
          <a:prstGeom prst="rect">
            <a:avLst/>
          </a:prstGeom>
          <a:gradFill flip="none" rotWithShape="1">
            <a:gsLst>
              <a:gs pos="0">
                <a:schemeClr val="accent1">
                  <a:lumMod val="5000"/>
                  <a:lumOff val="95000"/>
                </a:schemeClr>
              </a:gs>
              <a:gs pos="74000">
                <a:schemeClr val="accent6">
                  <a:lumMod val="40000"/>
                  <a:lumOff val="60000"/>
                </a:schemeClr>
              </a:gs>
              <a:gs pos="100000">
                <a:schemeClr val="accent6">
                  <a:lumMod val="60000"/>
                  <a:lumOff val="40000"/>
                </a:schemeClr>
              </a:gs>
            </a:gsLst>
            <a:lin ang="0" scaled="1"/>
            <a:tileRect/>
          </a:gradFill>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Features to Explore</a:t>
            </a:r>
          </a:p>
          <a:p>
            <a:endParaRPr lang="en-US" sz="4000" dirty="0"/>
          </a:p>
        </p:txBody>
      </p:sp>
      <p:sp>
        <p:nvSpPr>
          <p:cNvPr id="22" name="Content Placeholder 21">
            <a:extLst>
              <a:ext uri="{FF2B5EF4-FFF2-40B4-BE49-F238E27FC236}">
                <a16:creationId xmlns:a16="http://schemas.microsoft.com/office/drawing/2014/main" id="{A8F33DA3-7592-967F-22F9-7D86714A0F8A}"/>
              </a:ext>
            </a:extLst>
          </p:cNvPr>
          <p:cNvSpPr>
            <a:spLocks noGrp="1"/>
          </p:cNvSpPr>
          <p:nvPr>
            <p:ph idx="1"/>
          </p:nvPr>
        </p:nvSpPr>
        <p:spPr>
          <a:xfrm>
            <a:off x="838200" y="1825624"/>
            <a:ext cx="10515600" cy="5032375"/>
          </a:xfrm>
        </p:spPr>
        <p:txBody>
          <a:bodyPr>
            <a:normAutofit fontScale="92500"/>
          </a:bodyPr>
          <a:lstStyle/>
          <a:p>
            <a:pPr marL="514350" indent="-514350">
              <a:buFont typeface="+mj-lt"/>
              <a:buAutoNum type="arabicPeriod"/>
            </a:pPr>
            <a:r>
              <a:rPr lang="en-US" dirty="0"/>
              <a:t>Grid Checklist …Evaluate students by Strand/Topic, for Strands 1-6 and for Strand C: Certifications … this is the basic checklist view.</a:t>
            </a:r>
          </a:p>
          <a:p>
            <a:pPr marL="514350" indent="-514350">
              <a:buFont typeface="+mj-lt"/>
              <a:buAutoNum type="arabicPeriod"/>
            </a:pPr>
            <a:r>
              <a:rPr lang="en-US" dirty="0"/>
              <a:t>Custom Grid … Evaluate students based on a custom list of competencies, based on the competencies relevant to a project or unit.</a:t>
            </a:r>
          </a:p>
          <a:p>
            <a:pPr marL="514350" indent="-514350">
              <a:buFont typeface="+mj-lt"/>
              <a:buAutoNum type="arabicPeriod"/>
            </a:pPr>
            <a:r>
              <a:rPr lang="en-US" dirty="0"/>
              <a:t>View / Print Checklist …. Share the checklist with students … print to a PDF or paper to share </a:t>
            </a:r>
          </a:p>
          <a:p>
            <a:pPr marL="514350" indent="-514350">
              <a:buFont typeface="+mj-lt"/>
              <a:buAutoNum type="arabicPeriod"/>
            </a:pPr>
            <a:r>
              <a:rPr lang="en-US" dirty="0"/>
              <a:t>Or invite students to use the Skills Library student pages … same address as the exploratory screens … to SELF-ASSESS using the frameworks. </a:t>
            </a:r>
          </a:p>
          <a:p>
            <a:pPr marL="514350" indent="-514350">
              <a:buFont typeface="+mj-lt"/>
              <a:buAutoNum type="arabicPeriod"/>
            </a:pPr>
            <a:r>
              <a:rPr lang="en-US" dirty="0"/>
              <a:t>Use the built-in Project Template to set up projects &amp; units, along with the list of related competencies.  Once you have saved projects and units in this template, you can use those competency lists in the CUSTOM GRID and students can use in the Self-Assess screen.</a:t>
            </a:r>
          </a:p>
        </p:txBody>
      </p:sp>
    </p:spTree>
    <p:extLst>
      <p:ext uri="{BB962C8B-B14F-4D97-AF65-F5344CB8AC3E}">
        <p14:creationId xmlns:p14="http://schemas.microsoft.com/office/powerpoint/2010/main" val="27189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EDE18D8-FBC1-F6D8-2669-701260C83323}"/>
              </a:ext>
            </a:extLst>
          </p:cNvPr>
          <p:cNvSpPr/>
          <p:nvPr/>
        </p:nvSpPr>
        <p:spPr>
          <a:xfrm>
            <a:off x="82062" y="0"/>
            <a:ext cx="3927230" cy="68580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944B0720-FD1E-12CF-E9E8-ABE9670F9413}"/>
              </a:ext>
            </a:extLst>
          </p:cNvPr>
          <p:cNvSpPr>
            <a:spLocks noGrp="1"/>
          </p:cNvSpPr>
          <p:nvPr>
            <p:ph type="ctrTitle"/>
          </p:nvPr>
        </p:nvSpPr>
        <p:spPr>
          <a:xfrm>
            <a:off x="351693" y="184162"/>
            <a:ext cx="11091370" cy="1820483"/>
          </a:xfrm>
          <a:gradFill flip="none" rotWithShape="1">
            <a:gsLst>
              <a:gs pos="0">
                <a:schemeClr val="accent1">
                  <a:lumMod val="5000"/>
                  <a:lumOff val="95000"/>
                </a:schemeClr>
              </a:gs>
              <a:gs pos="74000">
                <a:schemeClr val="accent6">
                  <a:lumMod val="40000"/>
                  <a:lumOff val="60000"/>
                </a:schemeClr>
              </a:gs>
              <a:gs pos="100000">
                <a:schemeClr val="accent6">
                  <a:lumMod val="60000"/>
                  <a:lumOff val="40000"/>
                </a:schemeClr>
              </a:gs>
            </a:gsLst>
            <a:lin ang="0" scaled="1"/>
            <a:tileRect/>
          </a:gradFill>
        </p:spPr>
        <p:txBody>
          <a:bodyPr vert="horz" lIns="91440" tIns="45720" rIns="91440" bIns="45720" rtlCol="0" anchor="b">
            <a:noAutofit/>
          </a:bodyPr>
          <a:lstStyle/>
          <a:p>
            <a:pPr algn="l"/>
            <a:r>
              <a:rPr lang="en-US" sz="4000" dirty="0"/>
              <a:t>Best Practice #1: </a:t>
            </a:r>
            <a:br>
              <a:rPr lang="en-US" sz="4000" dirty="0"/>
            </a:br>
            <a:r>
              <a:rPr lang="en-US" sz="4000" dirty="0"/>
              <a:t>Develop a habit of using the Skills Library CVTE Competency Checklist regularly…. Set a routine….. </a:t>
            </a:r>
          </a:p>
        </p:txBody>
      </p:sp>
      <p:pic>
        <p:nvPicPr>
          <p:cNvPr id="9" name="Picture 8">
            <a:extLst>
              <a:ext uri="{FF2B5EF4-FFF2-40B4-BE49-F238E27FC236}">
                <a16:creationId xmlns:a16="http://schemas.microsoft.com/office/drawing/2014/main" id="{DBCF28F5-F183-68A9-BA56-C150337625FA}"/>
              </a:ext>
            </a:extLst>
          </p:cNvPr>
          <p:cNvPicPr>
            <a:picLocks noChangeAspect="1"/>
          </p:cNvPicPr>
          <p:nvPr/>
        </p:nvPicPr>
        <p:blipFill>
          <a:blip r:embed="rId2"/>
          <a:stretch>
            <a:fillRect/>
          </a:stretch>
        </p:blipFill>
        <p:spPr>
          <a:xfrm>
            <a:off x="501176" y="2188806"/>
            <a:ext cx="10875144" cy="4485031"/>
          </a:xfrm>
          <a:prstGeom prst="rect">
            <a:avLst/>
          </a:prstGeom>
          <a:ln>
            <a:solidFill>
              <a:schemeClr val="accent1">
                <a:shade val="15000"/>
              </a:schemeClr>
            </a:solidFill>
          </a:ln>
          <a:effectLst>
            <a:outerShdw blurRad="50800" dist="38100" dir="2700000" algn="tl" rotWithShape="0">
              <a:prstClr val="black">
                <a:alpha val="40000"/>
              </a:prstClr>
            </a:outerShdw>
          </a:effectLst>
        </p:spPr>
      </p:pic>
      <p:sp>
        <p:nvSpPr>
          <p:cNvPr id="10" name="Speech Bubble: Rectangle with Corners Rounded 9">
            <a:extLst>
              <a:ext uri="{FF2B5EF4-FFF2-40B4-BE49-F238E27FC236}">
                <a16:creationId xmlns:a16="http://schemas.microsoft.com/office/drawing/2014/main" id="{9E4C070F-C7B3-5494-6644-D53078D3E152}"/>
              </a:ext>
            </a:extLst>
          </p:cNvPr>
          <p:cNvSpPr/>
          <p:nvPr/>
        </p:nvSpPr>
        <p:spPr>
          <a:xfrm>
            <a:off x="7485169" y="2004643"/>
            <a:ext cx="4441372" cy="3938956"/>
          </a:xfrm>
          <a:prstGeom prst="wedgeRoundRectCallout">
            <a:avLst>
              <a:gd name="adj1" fmla="val -67272"/>
              <a:gd name="adj2" fmla="val 40173"/>
              <a:gd name="adj3" fmla="val 16667"/>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This is the basic GRID CHECKLIST, found under the “Competency Checklists” tab on the navigation bar. </a:t>
            </a:r>
          </a:p>
          <a:p>
            <a:pPr algn="ctr"/>
            <a:r>
              <a:rPr lang="en-US" sz="2400" dirty="0">
                <a:solidFill>
                  <a:schemeClr val="tx1"/>
                </a:solidFill>
              </a:rPr>
              <a:t>At the top of the screen, select a strand/topic and student group and click to continue  Use the “PRE-FILL” column on the left and the dropdowns to fill in competency ratings.</a:t>
            </a:r>
          </a:p>
        </p:txBody>
      </p:sp>
      <p:sp>
        <p:nvSpPr>
          <p:cNvPr id="11" name="TextBox 10">
            <a:extLst>
              <a:ext uri="{FF2B5EF4-FFF2-40B4-BE49-F238E27FC236}">
                <a16:creationId xmlns:a16="http://schemas.microsoft.com/office/drawing/2014/main" id="{F471D141-A667-B901-31E2-1907E95EB288}"/>
              </a:ext>
            </a:extLst>
          </p:cNvPr>
          <p:cNvSpPr txBox="1"/>
          <p:nvPr/>
        </p:nvSpPr>
        <p:spPr>
          <a:xfrm>
            <a:off x="9889252" y="6242950"/>
            <a:ext cx="2037289" cy="430887"/>
          </a:xfrm>
          <a:prstGeom prst="rect">
            <a:avLst/>
          </a:prstGeom>
          <a:solidFill>
            <a:schemeClr val="bg1">
              <a:lumMod val="85000"/>
            </a:schemeClr>
          </a:solidFill>
        </p:spPr>
        <p:txBody>
          <a:bodyPr wrap="none" rtlCol="0">
            <a:spAutoFit/>
          </a:bodyPr>
          <a:lstStyle/>
          <a:p>
            <a:r>
              <a:rPr lang="en-US" sz="2200" dirty="0"/>
              <a:t>GRID CHECKLIST</a:t>
            </a:r>
          </a:p>
        </p:txBody>
      </p:sp>
    </p:spTree>
    <p:extLst>
      <p:ext uri="{BB962C8B-B14F-4D97-AF65-F5344CB8AC3E}">
        <p14:creationId xmlns:p14="http://schemas.microsoft.com/office/powerpoint/2010/main" val="2954291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EDE18D8-FBC1-F6D8-2669-701260C83323}"/>
              </a:ext>
            </a:extLst>
          </p:cNvPr>
          <p:cNvSpPr/>
          <p:nvPr/>
        </p:nvSpPr>
        <p:spPr>
          <a:xfrm>
            <a:off x="82062" y="0"/>
            <a:ext cx="3927230" cy="68580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944B0720-FD1E-12CF-E9E8-ABE9670F9413}"/>
              </a:ext>
            </a:extLst>
          </p:cNvPr>
          <p:cNvSpPr>
            <a:spLocks noGrp="1"/>
          </p:cNvSpPr>
          <p:nvPr>
            <p:ph type="ctrTitle"/>
          </p:nvPr>
        </p:nvSpPr>
        <p:spPr>
          <a:xfrm>
            <a:off x="351693" y="184162"/>
            <a:ext cx="11091370" cy="1820483"/>
          </a:xfrm>
          <a:gradFill flip="none" rotWithShape="1">
            <a:gsLst>
              <a:gs pos="0">
                <a:schemeClr val="accent1">
                  <a:lumMod val="5000"/>
                  <a:lumOff val="95000"/>
                </a:schemeClr>
              </a:gs>
              <a:gs pos="74000">
                <a:schemeClr val="accent6">
                  <a:lumMod val="40000"/>
                  <a:lumOff val="60000"/>
                </a:schemeClr>
              </a:gs>
              <a:gs pos="100000">
                <a:schemeClr val="accent6">
                  <a:lumMod val="60000"/>
                  <a:lumOff val="40000"/>
                </a:schemeClr>
              </a:gs>
            </a:gsLst>
            <a:lin ang="0" scaled="1"/>
            <a:tileRect/>
          </a:gradFill>
        </p:spPr>
        <p:txBody>
          <a:bodyPr vert="horz" lIns="91440" tIns="45720" rIns="91440" bIns="45720" rtlCol="0" anchor="b">
            <a:noAutofit/>
          </a:bodyPr>
          <a:lstStyle/>
          <a:p>
            <a:pPr algn="l"/>
            <a:r>
              <a:rPr lang="en-US" sz="4000" dirty="0"/>
              <a:t>Best Practice #1: </a:t>
            </a:r>
            <a:br>
              <a:rPr lang="en-US" sz="4000" dirty="0"/>
            </a:br>
            <a:r>
              <a:rPr lang="en-US" sz="4000" dirty="0"/>
              <a:t>Develop a habit of using the Skills Library CVTE Competency Checklist regularly…. Set a routine….. </a:t>
            </a:r>
          </a:p>
        </p:txBody>
      </p:sp>
      <p:pic>
        <p:nvPicPr>
          <p:cNvPr id="9" name="Picture 8">
            <a:extLst>
              <a:ext uri="{FF2B5EF4-FFF2-40B4-BE49-F238E27FC236}">
                <a16:creationId xmlns:a16="http://schemas.microsoft.com/office/drawing/2014/main" id="{DBCF28F5-F183-68A9-BA56-C150337625FA}"/>
              </a:ext>
            </a:extLst>
          </p:cNvPr>
          <p:cNvPicPr>
            <a:picLocks noChangeAspect="1"/>
          </p:cNvPicPr>
          <p:nvPr/>
        </p:nvPicPr>
        <p:blipFill>
          <a:blip r:embed="rId2"/>
          <a:stretch>
            <a:fillRect/>
          </a:stretch>
        </p:blipFill>
        <p:spPr>
          <a:xfrm>
            <a:off x="501176" y="2188806"/>
            <a:ext cx="10875144" cy="4485031"/>
          </a:xfrm>
          <a:prstGeom prst="rect">
            <a:avLst/>
          </a:prstGeom>
          <a:ln>
            <a:solidFill>
              <a:schemeClr val="accent1">
                <a:shade val="15000"/>
              </a:schemeClr>
            </a:solidFill>
          </a:ln>
          <a:effectLst>
            <a:outerShdw blurRad="50800" dist="38100" dir="2700000" algn="tl" rotWithShape="0">
              <a:prstClr val="black">
                <a:alpha val="40000"/>
              </a:prstClr>
            </a:outerShdw>
          </a:effectLst>
        </p:spPr>
      </p:pic>
      <p:sp>
        <p:nvSpPr>
          <p:cNvPr id="10" name="Speech Bubble: Rectangle with Corners Rounded 9">
            <a:extLst>
              <a:ext uri="{FF2B5EF4-FFF2-40B4-BE49-F238E27FC236}">
                <a16:creationId xmlns:a16="http://schemas.microsoft.com/office/drawing/2014/main" id="{9E4C070F-C7B3-5494-6644-D53078D3E152}"/>
              </a:ext>
            </a:extLst>
          </p:cNvPr>
          <p:cNvSpPr/>
          <p:nvPr/>
        </p:nvSpPr>
        <p:spPr>
          <a:xfrm>
            <a:off x="7668566" y="2476189"/>
            <a:ext cx="4441372" cy="3297594"/>
          </a:xfrm>
          <a:prstGeom prst="wedgeRoundRectCallout">
            <a:avLst>
              <a:gd name="adj1" fmla="val -40349"/>
              <a:gd name="adj2" fmla="val 66066"/>
              <a:gd name="adj3" fmla="val 16667"/>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Set a routine… update the checklist after completing a unit or project; or periodically during each marking period when you are working on assessments.</a:t>
            </a:r>
          </a:p>
        </p:txBody>
      </p:sp>
      <p:sp>
        <p:nvSpPr>
          <p:cNvPr id="11" name="TextBox 10">
            <a:extLst>
              <a:ext uri="{FF2B5EF4-FFF2-40B4-BE49-F238E27FC236}">
                <a16:creationId xmlns:a16="http://schemas.microsoft.com/office/drawing/2014/main" id="{F471D141-A667-B901-31E2-1907E95EB288}"/>
              </a:ext>
            </a:extLst>
          </p:cNvPr>
          <p:cNvSpPr txBox="1"/>
          <p:nvPr/>
        </p:nvSpPr>
        <p:spPr>
          <a:xfrm>
            <a:off x="9889252" y="6242950"/>
            <a:ext cx="2037289" cy="430887"/>
          </a:xfrm>
          <a:prstGeom prst="rect">
            <a:avLst/>
          </a:prstGeom>
          <a:solidFill>
            <a:schemeClr val="bg1">
              <a:lumMod val="85000"/>
            </a:schemeClr>
          </a:solidFill>
        </p:spPr>
        <p:txBody>
          <a:bodyPr wrap="none" rtlCol="0">
            <a:spAutoFit/>
          </a:bodyPr>
          <a:lstStyle/>
          <a:p>
            <a:r>
              <a:rPr lang="en-US" sz="2200" dirty="0"/>
              <a:t>GRID CHECKLIST</a:t>
            </a:r>
          </a:p>
        </p:txBody>
      </p:sp>
    </p:spTree>
    <p:extLst>
      <p:ext uri="{BB962C8B-B14F-4D97-AF65-F5344CB8AC3E}">
        <p14:creationId xmlns:p14="http://schemas.microsoft.com/office/powerpoint/2010/main" val="2079557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EDE18D8-FBC1-F6D8-2669-701260C83323}"/>
              </a:ext>
            </a:extLst>
          </p:cNvPr>
          <p:cNvSpPr/>
          <p:nvPr/>
        </p:nvSpPr>
        <p:spPr>
          <a:xfrm>
            <a:off x="82062" y="0"/>
            <a:ext cx="3927230" cy="68580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944B0720-FD1E-12CF-E9E8-ABE9670F9413}"/>
              </a:ext>
            </a:extLst>
          </p:cNvPr>
          <p:cNvSpPr>
            <a:spLocks noGrp="1"/>
          </p:cNvSpPr>
          <p:nvPr>
            <p:ph type="ctrTitle"/>
          </p:nvPr>
        </p:nvSpPr>
        <p:spPr>
          <a:xfrm>
            <a:off x="351693" y="184162"/>
            <a:ext cx="11091370" cy="1820483"/>
          </a:xfrm>
          <a:gradFill flip="none" rotWithShape="1">
            <a:gsLst>
              <a:gs pos="0">
                <a:schemeClr val="accent1">
                  <a:lumMod val="5000"/>
                  <a:lumOff val="95000"/>
                </a:schemeClr>
              </a:gs>
              <a:gs pos="74000">
                <a:schemeClr val="accent6">
                  <a:lumMod val="40000"/>
                  <a:lumOff val="60000"/>
                </a:schemeClr>
              </a:gs>
              <a:gs pos="100000">
                <a:schemeClr val="accent6">
                  <a:lumMod val="60000"/>
                  <a:lumOff val="40000"/>
                </a:schemeClr>
              </a:gs>
            </a:gsLst>
            <a:lin ang="0" scaled="1"/>
            <a:tileRect/>
          </a:gradFill>
        </p:spPr>
        <p:txBody>
          <a:bodyPr vert="horz" lIns="91440" tIns="45720" rIns="91440" bIns="45720" rtlCol="0" anchor="b">
            <a:noAutofit/>
          </a:bodyPr>
          <a:lstStyle/>
          <a:p>
            <a:pPr algn="l"/>
            <a:r>
              <a:rPr lang="en-US" sz="4000" dirty="0"/>
              <a:t>Best Practice #1: </a:t>
            </a:r>
            <a:br>
              <a:rPr lang="en-US" sz="4000" dirty="0"/>
            </a:br>
            <a:r>
              <a:rPr lang="en-US" sz="4000" dirty="0"/>
              <a:t>Develop a habit of using the Skills Library CVTE Competency Checklist regularly…. Set a routine….. </a:t>
            </a:r>
          </a:p>
        </p:txBody>
      </p:sp>
      <p:pic>
        <p:nvPicPr>
          <p:cNvPr id="3" name="Picture 2">
            <a:extLst>
              <a:ext uri="{FF2B5EF4-FFF2-40B4-BE49-F238E27FC236}">
                <a16:creationId xmlns:a16="http://schemas.microsoft.com/office/drawing/2014/main" id="{FF8BFE5B-5205-9492-B2FF-79B3DB47B182}"/>
              </a:ext>
            </a:extLst>
          </p:cNvPr>
          <p:cNvPicPr>
            <a:picLocks noChangeAspect="1"/>
          </p:cNvPicPr>
          <p:nvPr/>
        </p:nvPicPr>
        <p:blipFill>
          <a:blip r:embed="rId2"/>
          <a:stretch>
            <a:fillRect/>
          </a:stretch>
        </p:blipFill>
        <p:spPr>
          <a:xfrm>
            <a:off x="351693" y="2188807"/>
            <a:ext cx="11153756" cy="4485031"/>
          </a:xfrm>
          <a:prstGeom prst="rect">
            <a:avLst/>
          </a:prstGeom>
          <a:solidFill>
            <a:schemeClr val="bg1"/>
          </a:solidFill>
          <a:ln>
            <a:solidFill>
              <a:schemeClr val="accent1">
                <a:shade val="15000"/>
              </a:schemeClr>
            </a:solidFill>
          </a:ln>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14C6B212-8146-3A87-94E8-21B01810E5AD}"/>
              </a:ext>
            </a:extLst>
          </p:cNvPr>
          <p:cNvSpPr txBox="1"/>
          <p:nvPr/>
        </p:nvSpPr>
        <p:spPr>
          <a:xfrm>
            <a:off x="10119940" y="6211921"/>
            <a:ext cx="1701620" cy="369332"/>
          </a:xfrm>
          <a:prstGeom prst="rect">
            <a:avLst/>
          </a:prstGeom>
          <a:solidFill>
            <a:schemeClr val="bg1">
              <a:lumMod val="85000"/>
            </a:schemeClr>
          </a:solidFill>
        </p:spPr>
        <p:txBody>
          <a:bodyPr wrap="none" rtlCol="0">
            <a:spAutoFit/>
          </a:bodyPr>
          <a:lstStyle/>
          <a:p>
            <a:r>
              <a:rPr lang="en-US" dirty="0"/>
              <a:t>GRID CHECKLIST</a:t>
            </a:r>
          </a:p>
        </p:txBody>
      </p:sp>
      <p:sp>
        <p:nvSpPr>
          <p:cNvPr id="6" name="Speech Bubble: Rectangle with Corners Rounded 5">
            <a:extLst>
              <a:ext uri="{FF2B5EF4-FFF2-40B4-BE49-F238E27FC236}">
                <a16:creationId xmlns:a16="http://schemas.microsoft.com/office/drawing/2014/main" id="{1B202D00-9C12-DE1C-FACD-F21154D844DF}"/>
              </a:ext>
            </a:extLst>
          </p:cNvPr>
          <p:cNvSpPr/>
          <p:nvPr/>
        </p:nvSpPr>
        <p:spPr>
          <a:xfrm>
            <a:off x="686551" y="4530384"/>
            <a:ext cx="4441372" cy="2050869"/>
          </a:xfrm>
          <a:prstGeom prst="wedgeRoundRectCallout">
            <a:avLst>
              <a:gd name="adj1" fmla="val 82004"/>
              <a:gd name="adj2" fmla="val 36922"/>
              <a:gd name="adj3" fmla="val 16667"/>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In addition to Strands 1-6, be sure to update “Strand C: Certifications” whenever students earn industry-recognized credentials.</a:t>
            </a:r>
          </a:p>
        </p:txBody>
      </p:sp>
    </p:spTree>
    <p:extLst>
      <p:ext uri="{BB962C8B-B14F-4D97-AF65-F5344CB8AC3E}">
        <p14:creationId xmlns:p14="http://schemas.microsoft.com/office/powerpoint/2010/main" val="614245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EDE18D8-FBC1-F6D8-2669-701260C83323}"/>
              </a:ext>
            </a:extLst>
          </p:cNvPr>
          <p:cNvSpPr/>
          <p:nvPr/>
        </p:nvSpPr>
        <p:spPr>
          <a:xfrm>
            <a:off x="82062" y="0"/>
            <a:ext cx="3927230" cy="68580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BBD1E34-4CB4-4C7C-EA45-8494CA090574}"/>
              </a:ext>
            </a:extLst>
          </p:cNvPr>
          <p:cNvPicPr>
            <a:picLocks noChangeAspect="1"/>
          </p:cNvPicPr>
          <p:nvPr/>
        </p:nvPicPr>
        <p:blipFill>
          <a:blip r:embed="rId2"/>
          <a:stretch>
            <a:fillRect/>
          </a:stretch>
        </p:blipFill>
        <p:spPr>
          <a:xfrm rot="21379237">
            <a:off x="1609650" y="929963"/>
            <a:ext cx="7050796" cy="5753449"/>
          </a:xfrm>
          <a:prstGeom prst="rect">
            <a:avLst/>
          </a:prstGeom>
        </p:spPr>
      </p:pic>
      <p:sp>
        <p:nvSpPr>
          <p:cNvPr id="7" name="Title 6">
            <a:extLst>
              <a:ext uri="{FF2B5EF4-FFF2-40B4-BE49-F238E27FC236}">
                <a16:creationId xmlns:a16="http://schemas.microsoft.com/office/drawing/2014/main" id="{944B0720-FD1E-12CF-E9E8-ABE9670F9413}"/>
              </a:ext>
            </a:extLst>
          </p:cNvPr>
          <p:cNvSpPr>
            <a:spLocks noGrp="1"/>
          </p:cNvSpPr>
          <p:nvPr>
            <p:ph type="ctrTitle"/>
          </p:nvPr>
        </p:nvSpPr>
        <p:spPr>
          <a:xfrm>
            <a:off x="351693" y="184162"/>
            <a:ext cx="11091370" cy="1820483"/>
          </a:xfrm>
          <a:gradFill flip="none" rotWithShape="1">
            <a:gsLst>
              <a:gs pos="0">
                <a:schemeClr val="accent1">
                  <a:lumMod val="5000"/>
                  <a:lumOff val="95000"/>
                </a:schemeClr>
              </a:gs>
              <a:gs pos="74000">
                <a:schemeClr val="accent6">
                  <a:lumMod val="40000"/>
                  <a:lumOff val="60000"/>
                </a:schemeClr>
              </a:gs>
              <a:gs pos="100000">
                <a:schemeClr val="accent6">
                  <a:lumMod val="60000"/>
                  <a:lumOff val="40000"/>
                </a:schemeClr>
              </a:gs>
            </a:gsLst>
            <a:lin ang="0" scaled="1"/>
            <a:tileRect/>
          </a:gradFill>
        </p:spPr>
        <p:txBody>
          <a:bodyPr vert="horz" lIns="91440" tIns="45720" rIns="91440" bIns="45720" rtlCol="0" anchor="b">
            <a:noAutofit/>
          </a:bodyPr>
          <a:lstStyle/>
          <a:p>
            <a:pPr algn="l"/>
            <a:r>
              <a:rPr lang="en-US" sz="4000" dirty="0"/>
              <a:t>Best Practice #2: </a:t>
            </a:r>
            <a:br>
              <a:rPr lang="en-US" sz="4000" dirty="0"/>
            </a:br>
            <a:r>
              <a:rPr lang="en-US" sz="4000" dirty="0"/>
              <a:t>Share checklists with students and invite them to self-assess</a:t>
            </a:r>
          </a:p>
        </p:txBody>
      </p:sp>
      <p:sp>
        <p:nvSpPr>
          <p:cNvPr id="2" name="Speech Bubble: Rectangle with Corners Rounded 1">
            <a:extLst>
              <a:ext uri="{FF2B5EF4-FFF2-40B4-BE49-F238E27FC236}">
                <a16:creationId xmlns:a16="http://schemas.microsoft.com/office/drawing/2014/main" id="{F97F0C39-6BB8-578A-51ED-0F567250461B}"/>
              </a:ext>
            </a:extLst>
          </p:cNvPr>
          <p:cNvSpPr/>
          <p:nvPr/>
        </p:nvSpPr>
        <p:spPr>
          <a:xfrm>
            <a:off x="7926811" y="2380453"/>
            <a:ext cx="3927230" cy="3732964"/>
          </a:xfrm>
          <a:prstGeom prst="wedgeRoundRectCallout">
            <a:avLst>
              <a:gd name="adj1" fmla="val -35835"/>
              <a:gd name="adj2" fmla="val 62317"/>
              <a:gd name="adj3" fmla="val 16667"/>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Find the “Print/View” version of the checklist  under “Competency Checklists” on the navigation bar in the main part of the database. You can print this to paper or PDF to share with students…</a:t>
            </a:r>
          </a:p>
        </p:txBody>
      </p:sp>
      <p:sp>
        <p:nvSpPr>
          <p:cNvPr id="6" name="TextBox 5">
            <a:extLst>
              <a:ext uri="{FF2B5EF4-FFF2-40B4-BE49-F238E27FC236}">
                <a16:creationId xmlns:a16="http://schemas.microsoft.com/office/drawing/2014/main" id="{83ABF3D9-DE45-30D9-D240-7277553DAAA2}"/>
              </a:ext>
            </a:extLst>
          </p:cNvPr>
          <p:cNvSpPr txBox="1"/>
          <p:nvPr/>
        </p:nvSpPr>
        <p:spPr>
          <a:xfrm>
            <a:off x="8986718" y="6242951"/>
            <a:ext cx="2867323" cy="430887"/>
          </a:xfrm>
          <a:prstGeom prst="rect">
            <a:avLst/>
          </a:prstGeom>
          <a:solidFill>
            <a:schemeClr val="bg1">
              <a:lumMod val="85000"/>
            </a:schemeClr>
          </a:solidFill>
        </p:spPr>
        <p:txBody>
          <a:bodyPr wrap="none" rtlCol="0">
            <a:spAutoFit/>
          </a:bodyPr>
          <a:lstStyle/>
          <a:p>
            <a:r>
              <a:rPr lang="en-US" sz="2200" dirty="0"/>
              <a:t>PRINT/VIEW CHECKLIST</a:t>
            </a:r>
          </a:p>
        </p:txBody>
      </p:sp>
    </p:spTree>
    <p:extLst>
      <p:ext uri="{BB962C8B-B14F-4D97-AF65-F5344CB8AC3E}">
        <p14:creationId xmlns:p14="http://schemas.microsoft.com/office/powerpoint/2010/main" val="613673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EDE18D8-FBC1-F6D8-2669-701260C83323}"/>
              </a:ext>
            </a:extLst>
          </p:cNvPr>
          <p:cNvSpPr/>
          <p:nvPr/>
        </p:nvSpPr>
        <p:spPr>
          <a:xfrm>
            <a:off x="82062" y="0"/>
            <a:ext cx="3927230" cy="68580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944B0720-FD1E-12CF-E9E8-ABE9670F9413}"/>
              </a:ext>
            </a:extLst>
          </p:cNvPr>
          <p:cNvSpPr>
            <a:spLocks noGrp="1"/>
          </p:cNvSpPr>
          <p:nvPr>
            <p:ph type="ctrTitle"/>
          </p:nvPr>
        </p:nvSpPr>
        <p:spPr>
          <a:xfrm>
            <a:off x="351693" y="184162"/>
            <a:ext cx="11091370" cy="1820483"/>
          </a:xfrm>
          <a:gradFill flip="none" rotWithShape="1">
            <a:gsLst>
              <a:gs pos="0">
                <a:schemeClr val="accent1">
                  <a:lumMod val="5000"/>
                  <a:lumOff val="95000"/>
                </a:schemeClr>
              </a:gs>
              <a:gs pos="74000">
                <a:schemeClr val="accent6">
                  <a:lumMod val="40000"/>
                  <a:lumOff val="60000"/>
                </a:schemeClr>
              </a:gs>
              <a:gs pos="100000">
                <a:schemeClr val="accent6">
                  <a:lumMod val="60000"/>
                  <a:lumOff val="40000"/>
                </a:schemeClr>
              </a:gs>
            </a:gsLst>
            <a:lin ang="0" scaled="1"/>
            <a:tileRect/>
          </a:gradFill>
        </p:spPr>
        <p:txBody>
          <a:bodyPr vert="horz" lIns="91440" tIns="45720" rIns="91440" bIns="45720" rtlCol="0" anchor="b">
            <a:noAutofit/>
          </a:bodyPr>
          <a:lstStyle/>
          <a:p>
            <a:pPr algn="l"/>
            <a:r>
              <a:rPr lang="en-US" sz="4000" dirty="0"/>
              <a:t>Best Practice #2: </a:t>
            </a:r>
            <a:br>
              <a:rPr lang="en-US" sz="4000" dirty="0"/>
            </a:br>
            <a:r>
              <a:rPr lang="en-US" sz="4000" dirty="0"/>
              <a:t>Share checklists with students and invite them to self-assess</a:t>
            </a:r>
          </a:p>
        </p:txBody>
      </p:sp>
      <p:pic>
        <p:nvPicPr>
          <p:cNvPr id="3" name="Picture 2">
            <a:extLst>
              <a:ext uri="{FF2B5EF4-FFF2-40B4-BE49-F238E27FC236}">
                <a16:creationId xmlns:a16="http://schemas.microsoft.com/office/drawing/2014/main" id="{ED91C39F-C433-9AFB-DC48-C6BBB92D1864}"/>
              </a:ext>
            </a:extLst>
          </p:cNvPr>
          <p:cNvPicPr>
            <a:picLocks noChangeAspect="1"/>
          </p:cNvPicPr>
          <p:nvPr/>
        </p:nvPicPr>
        <p:blipFill rotWithShape="1">
          <a:blip r:embed="rId2"/>
          <a:srcRect r="2328"/>
          <a:stretch/>
        </p:blipFill>
        <p:spPr>
          <a:xfrm>
            <a:off x="1126009" y="2188806"/>
            <a:ext cx="8840951" cy="4485032"/>
          </a:xfrm>
          <a:prstGeom prst="rect">
            <a:avLst/>
          </a:prstGeom>
          <a:ln>
            <a:solidFill>
              <a:schemeClr val="accent1">
                <a:shade val="15000"/>
              </a:schemeClr>
            </a:solidFill>
          </a:ln>
          <a:effectLst>
            <a:outerShdw blurRad="50800" dist="38100" dir="2700000" algn="tl" rotWithShape="0">
              <a:prstClr val="black">
                <a:alpha val="40000"/>
              </a:prstClr>
            </a:outerShdw>
          </a:effectLst>
        </p:spPr>
      </p:pic>
      <p:sp>
        <p:nvSpPr>
          <p:cNvPr id="2" name="Speech Bubble: Rectangle with Corners Rounded 1">
            <a:extLst>
              <a:ext uri="{FF2B5EF4-FFF2-40B4-BE49-F238E27FC236}">
                <a16:creationId xmlns:a16="http://schemas.microsoft.com/office/drawing/2014/main" id="{29F2156D-EC1E-0591-8ED9-3556FAB5C2ED}"/>
              </a:ext>
            </a:extLst>
          </p:cNvPr>
          <p:cNvSpPr/>
          <p:nvPr/>
        </p:nvSpPr>
        <p:spPr>
          <a:xfrm>
            <a:off x="6822831" y="1617786"/>
            <a:ext cx="5031210" cy="4220306"/>
          </a:xfrm>
          <a:prstGeom prst="wedgeRoundRectCallout">
            <a:avLst>
              <a:gd name="adj1" fmla="val -44730"/>
              <a:gd name="adj2" fmla="val 67084"/>
              <a:gd name="adj3" fmla="val 16667"/>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…AND/OR you can also introduce your students to the Skills Library student pages.  </a:t>
            </a:r>
          </a:p>
          <a:p>
            <a:pPr algn="ctr"/>
            <a:endParaRPr lang="en-US" sz="2400" dirty="0">
              <a:solidFill>
                <a:schemeClr val="tx1"/>
              </a:solidFill>
            </a:endParaRPr>
          </a:p>
          <a:p>
            <a:pPr algn="ctr"/>
            <a:r>
              <a:rPr lang="en-US" sz="2400" dirty="0">
                <a:solidFill>
                  <a:schemeClr val="tx1"/>
                </a:solidFill>
              </a:rPr>
              <a:t>Find the shortcut link and the full link on the database home page.</a:t>
            </a:r>
          </a:p>
          <a:p>
            <a:pPr algn="ctr"/>
            <a:endParaRPr lang="en-US" sz="2400" dirty="0">
              <a:solidFill>
                <a:schemeClr val="tx1"/>
              </a:solidFill>
            </a:endParaRPr>
          </a:p>
          <a:p>
            <a:pPr algn="ctr"/>
            <a:r>
              <a:rPr lang="en-US" sz="2400" dirty="0">
                <a:solidFill>
                  <a:schemeClr val="tx1"/>
                </a:solidFill>
              </a:rPr>
              <a:t>(The link is the same address as the Exploratory screens, and is available to students in any of your classes.)</a:t>
            </a:r>
          </a:p>
        </p:txBody>
      </p:sp>
      <p:sp>
        <p:nvSpPr>
          <p:cNvPr id="4" name="TextBox 3">
            <a:extLst>
              <a:ext uri="{FF2B5EF4-FFF2-40B4-BE49-F238E27FC236}">
                <a16:creationId xmlns:a16="http://schemas.microsoft.com/office/drawing/2014/main" id="{BC83D1E0-4F11-0AEE-DC98-B2553D29452A}"/>
              </a:ext>
            </a:extLst>
          </p:cNvPr>
          <p:cNvSpPr txBox="1"/>
          <p:nvPr/>
        </p:nvSpPr>
        <p:spPr>
          <a:xfrm>
            <a:off x="8158670" y="6119589"/>
            <a:ext cx="3846374" cy="430887"/>
          </a:xfrm>
          <a:prstGeom prst="rect">
            <a:avLst/>
          </a:prstGeom>
          <a:solidFill>
            <a:schemeClr val="bg1">
              <a:lumMod val="85000"/>
            </a:schemeClr>
          </a:solidFill>
        </p:spPr>
        <p:txBody>
          <a:bodyPr wrap="none" rtlCol="0">
            <a:spAutoFit/>
          </a:bodyPr>
          <a:lstStyle/>
          <a:p>
            <a:r>
              <a:rPr lang="en-US" sz="2200" dirty="0"/>
              <a:t>SKILLS LIBRARY STUDENT PAGES</a:t>
            </a:r>
          </a:p>
        </p:txBody>
      </p:sp>
    </p:spTree>
    <p:extLst>
      <p:ext uri="{BB962C8B-B14F-4D97-AF65-F5344CB8AC3E}">
        <p14:creationId xmlns:p14="http://schemas.microsoft.com/office/powerpoint/2010/main" val="1904527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EDE18D8-FBC1-F6D8-2669-701260C83323}"/>
              </a:ext>
            </a:extLst>
          </p:cNvPr>
          <p:cNvSpPr/>
          <p:nvPr/>
        </p:nvSpPr>
        <p:spPr>
          <a:xfrm>
            <a:off x="82062" y="0"/>
            <a:ext cx="3927230" cy="68580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944B0720-FD1E-12CF-E9E8-ABE9670F9413}"/>
              </a:ext>
            </a:extLst>
          </p:cNvPr>
          <p:cNvSpPr>
            <a:spLocks noGrp="1"/>
          </p:cNvSpPr>
          <p:nvPr>
            <p:ph type="ctrTitle"/>
          </p:nvPr>
        </p:nvSpPr>
        <p:spPr>
          <a:xfrm>
            <a:off x="351693" y="184162"/>
            <a:ext cx="11091370" cy="1820483"/>
          </a:xfrm>
          <a:gradFill flip="none" rotWithShape="1">
            <a:gsLst>
              <a:gs pos="0">
                <a:schemeClr val="accent1">
                  <a:lumMod val="5000"/>
                  <a:lumOff val="95000"/>
                </a:schemeClr>
              </a:gs>
              <a:gs pos="74000">
                <a:schemeClr val="accent6">
                  <a:lumMod val="40000"/>
                  <a:lumOff val="60000"/>
                </a:schemeClr>
              </a:gs>
              <a:gs pos="100000">
                <a:schemeClr val="accent6">
                  <a:lumMod val="60000"/>
                  <a:lumOff val="40000"/>
                </a:schemeClr>
              </a:gs>
            </a:gsLst>
            <a:lin ang="0" scaled="1"/>
            <a:tileRect/>
          </a:gradFill>
        </p:spPr>
        <p:txBody>
          <a:bodyPr vert="horz" lIns="91440" tIns="45720" rIns="91440" bIns="45720" rtlCol="0" anchor="b">
            <a:noAutofit/>
          </a:bodyPr>
          <a:lstStyle/>
          <a:p>
            <a:pPr algn="l"/>
            <a:r>
              <a:rPr lang="en-US" sz="4000" dirty="0"/>
              <a:t>Best Practice #2: </a:t>
            </a:r>
            <a:br>
              <a:rPr lang="en-US" sz="4000" dirty="0"/>
            </a:br>
            <a:r>
              <a:rPr lang="en-US" sz="4000" dirty="0"/>
              <a:t>Share checklists with students and invite them to self-assess</a:t>
            </a:r>
          </a:p>
        </p:txBody>
      </p:sp>
      <p:pic>
        <p:nvPicPr>
          <p:cNvPr id="3" name="Picture 2">
            <a:extLst>
              <a:ext uri="{FF2B5EF4-FFF2-40B4-BE49-F238E27FC236}">
                <a16:creationId xmlns:a16="http://schemas.microsoft.com/office/drawing/2014/main" id="{ED91C39F-C433-9AFB-DC48-C6BBB92D1864}"/>
              </a:ext>
            </a:extLst>
          </p:cNvPr>
          <p:cNvPicPr>
            <a:picLocks noChangeAspect="1"/>
          </p:cNvPicPr>
          <p:nvPr/>
        </p:nvPicPr>
        <p:blipFill rotWithShape="1">
          <a:blip r:embed="rId2"/>
          <a:srcRect r="2328"/>
          <a:stretch/>
        </p:blipFill>
        <p:spPr>
          <a:xfrm>
            <a:off x="1126009" y="2188806"/>
            <a:ext cx="8840951" cy="4485032"/>
          </a:xfrm>
          <a:prstGeom prst="rect">
            <a:avLst/>
          </a:prstGeom>
          <a:ln>
            <a:solidFill>
              <a:schemeClr val="accent1">
                <a:shade val="15000"/>
              </a:schemeClr>
            </a:solidFill>
          </a:ln>
          <a:effectLst>
            <a:outerShdw blurRad="50800" dist="38100" dir="2700000" algn="tl" rotWithShape="0">
              <a:prstClr val="black">
                <a:alpha val="40000"/>
              </a:prstClr>
            </a:outerShdw>
          </a:effectLst>
        </p:spPr>
      </p:pic>
      <p:pic>
        <p:nvPicPr>
          <p:cNvPr id="2" name="Picture 1">
            <a:extLst>
              <a:ext uri="{FF2B5EF4-FFF2-40B4-BE49-F238E27FC236}">
                <a16:creationId xmlns:a16="http://schemas.microsoft.com/office/drawing/2014/main" id="{9D47C01D-5990-427E-375E-AF58B51D44AF}"/>
              </a:ext>
            </a:extLst>
          </p:cNvPr>
          <p:cNvPicPr>
            <a:picLocks noChangeAspect="1"/>
          </p:cNvPicPr>
          <p:nvPr/>
        </p:nvPicPr>
        <p:blipFill>
          <a:blip r:embed="rId3"/>
          <a:stretch>
            <a:fillRect/>
          </a:stretch>
        </p:blipFill>
        <p:spPr>
          <a:xfrm>
            <a:off x="1127529" y="2194249"/>
            <a:ext cx="8839431" cy="4479589"/>
          </a:xfrm>
          <a:prstGeom prst="rect">
            <a:avLst/>
          </a:prstGeom>
          <a:ln>
            <a:solidFill>
              <a:schemeClr val="accent1">
                <a:shade val="15000"/>
              </a:schemeClr>
            </a:solidFill>
          </a:ln>
          <a:effectLst>
            <a:outerShdw blurRad="50800" dist="38100" dir="2700000" algn="tl" rotWithShape="0">
              <a:prstClr val="black">
                <a:alpha val="40000"/>
              </a:prstClr>
            </a:outerShdw>
          </a:effectLst>
        </p:spPr>
      </p:pic>
      <p:sp>
        <p:nvSpPr>
          <p:cNvPr id="4" name="TextBox 3">
            <a:extLst>
              <a:ext uri="{FF2B5EF4-FFF2-40B4-BE49-F238E27FC236}">
                <a16:creationId xmlns:a16="http://schemas.microsoft.com/office/drawing/2014/main" id="{393CD0EC-EE04-59BF-D0E1-F5E72A918FBE}"/>
              </a:ext>
            </a:extLst>
          </p:cNvPr>
          <p:cNvSpPr txBox="1"/>
          <p:nvPr/>
        </p:nvSpPr>
        <p:spPr>
          <a:xfrm>
            <a:off x="8360228" y="6242951"/>
            <a:ext cx="3616888" cy="430887"/>
          </a:xfrm>
          <a:prstGeom prst="rect">
            <a:avLst/>
          </a:prstGeom>
          <a:solidFill>
            <a:schemeClr val="bg1">
              <a:lumMod val="85000"/>
            </a:schemeClr>
          </a:solidFill>
        </p:spPr>
        <p:txBody>
          <a:bodyPr wrap="none" rtlCol="0">
            <a:spAutoFit/>
          </a:bodyPr>
          <a:lstStyle/>
          <a:p>
            <a:r>
              <a:rPr lang="en-US" sz="2200" dirty="0"/>
              <a:t>STUDENT PAGES: SELF-ASSESS</a:t>
            </a:r>
          </a:p>
        </p:txBody>
      </p:sp>
      <p:sp>
        <p:nvSpPr>
          <p:cNvPr id="5" name="Speech Bubble: Rectangle with Corners Rounded 4">
            <a:extLst>
              <a:ext uri="{FF2B5EF4-FFF2-40B4-BE49-F238E27FC236}">
                <a16:creationId xmlns:a16="http://schemas.microsoft.com/office/drawing/2014/main" id="{7FD84593-D040-2E6F-37C8-7BD1177840FD}"/>
              </a:ext>
            </a:extLst>
          </p:cNvPr>
          <p:cNvSpPr/>
          <p:nvPr/>
        </p:nvSpPr>
        <p:spPr>
          <a:xfrm>
            <a:off x="6822831" y="2380452"/>
            <a:ext cx="5031210" cy="3457639"/>
          </a:xfrm>
          <a:prstGeom prst="wedgeRoundRectCallout">
            <a:avLst>
              <a:gd name="adj1" fmla="val -44730"/>
              <a:gd name="adj2" fmla="val 67084"/>
              <a:gd name="adj3" fmla="val 16667"/>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Students can choose “SELF-ASSESS” and can use the screen to self-assess using the framework checklist.  </a:t>
            </a:r>
          </a:p>
          <a:p>
            <a:pPr algn="ctr"/>
            <a:endParaRPr lang="en-US" sz="2400" dirty="0">
              <a:solidFill>
                <a:schemeClr val="tx1"/>
              </a:solidFill>
            </a:endParaRPr>
          </a:p>
          <a:p>
            <a:pPr algn="ctr"/>
            <a:r>
              <a:rPr lang="en-US" sz="2400" dirty="0">
                <a:solidFill>
                  <a:schemeClr val="tx1"/>
                </a:solidFill>
              </a:rPr>
              <a:t>You can direct them to choose a Strand/Topic…. </a:t>
            </a:r>
          </a:p>
        </p:txBody>
      </p:sp>
    </p:spTree>
    <p:extLst>
      <p:ext uri="{BB962C8B-B14F-4D97-AF65-F5344CB8AC3E}">
        <p14:creationId xmlns:p14="http://schemas.microsoft.com/office/powerpoint/2010/main" val="38837492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TotalTime>
  <Words>939</Words>
  <Application>Microsoft Office PowerPoint</Application>
  <PresentationFormat>Widescreen</PresentationFormat>
  <Paragraphs>62</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Using the Skills Library CVTE Checklist</vt:lpstr>
      <vt:lpstr>Agenda </vt:lpstr>
      <vt:lpstr>PowerPoint Presentation</vt:lpstr>
      <vt:lpstr>Best Practice #1:  Develop a habit of using the Skills Library CVTE Competency Checklist regularly…. Set a routine….. </vt:lpstr>
      <vt:lpstr>Best Practice #1:  Develop a habit of using the Skills Library CVTE Competency Checklist regularly…. Set a routine….. </vt:lpstr>
      <vt:lpstr>Best Practice #1:  Develop a habit of using the Skills Library CVTE Competency Checklist regularly…. Set a routine….. </vt:lpstr>
      <vt:lpstr>Best Practice #2:  Share checklists with students and invite them to self-assess</vt:lpstr>
      <vt:lpstr>Best Practice #2:  Share checklists with students and invite them to self-assess</vt:lpstr>
      <vt:lpstr>Best Practice #2:  Share checklists with students and invite them to self-assess</vt:lpstr>
      <vt:lpstr>Best Practice #2:  Share checklists with students and invite them to self-assess</vt:lpstr>
      <vt:lpstr>Best Practice #3:  Use Skills Library Project Template to link projects, units, or lessons to the frameworks</vt:lpstr>
      <vt:lpstr>Best Practice #3:  Use the Skills Library Project Template to link projects, units, or lessons to the frameworks</vt:lpstr>
      <vt:lpstr>Best Practice #3:  Use Skills Library Project Template to link projects, units, or lessons to the frameworks</vt:lpstr>
      <vt:lpstr>Best Practice #4:  Explore the Reports Menu… ask for additional reports… brainstorm new features…</vt:lpstr>
      <vt:lpstr>Best Practice #4:  Explore the Reports Menu… ask for additional reports… brainstorm new features…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Exploratory Phase 2 Choices</dc:title>
  <dc:creator>Jennifer Leonard</dc:creator>
  <cp:lastModifiedBy>Jennifer Leonard</cp:lastModifiedBy>
  <cp:revision>18</cp:revision>
  <dcterms:created xsi:type="dcterms:W3CDTF">2023-09-28T16:46:28Z</dcterms:created>
  <dcterms:modified xsi:type="dcterms:W3CDTF">2024-04-22T14:09:08Z</dcterms:modified>
</cp:coreProperties>
</file>