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57" r:id="rId3"/>
    <p:sldId id="273"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hc9tcJt1cx09efGebf3XlD0kxYG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3" d="100"/>
          <a:sy n="43" d="100"/>
        </p:scale>
        <p:origin x="727" y="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
        <p:cNvGrpSpPr/>
        <p:nvPr/>
      </p:nvGrpSpPr>
      <p:grpSpPr>
        <a:xfrm>
          <a:off x="0" y="0"/>
          <a:ext cx="0" cy="0"/>
          <a:chOff x="0" y="0"/>
          <a:chExt cx="0" cy="0"/>
        </a:xfrm>
      </p:grpSpPr>
      <p:sp>
        <p:nvSpPr>
          <p:cNvPr id="22" name="Google Shape;22;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 name="Google Shape;24;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 name="Google Shape;26;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
        <p:cNvGrpSpPr/>
        <p:nvPr/>
      </p:nvGrpSpPr>
      <p:grpSpPr>
        <a:xfrm>
          <a:off x="0" y="0"/>
          <a:ext cx="0" cy="0"/>
          <a:chOff x="0" y="0"/>
          <a:chExt cx="0" cy="0"/>
        </a:xfrm>
      </p:grpSpPr>
      <p:sp>
        <p:nvSpPr>
          <p:cNvPr id="31" name="Google Shape;3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9"/>
        <p:cNvGrpSpPr/>
        <p:nvPr/>
      </p:nvGrpSpPr>
      <p:grpSpPr>
        <a:xfrm>
          <a:off x="0" y="0"/>
          <a:ext cx="0" cy="0"/>
          <a:chOff x="0" y="0"/>
          <a:chExt cx="0" cy="0"/>
        </a:xfrm>
      </p:grpSpPr>
      <p:sp>
        <p:nvSpPr>
          <p:cNvPr id="40" name="Google Shape;4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sp>
        <p:nvSpPr>
          <p:cNvPr id="46" name="Google Shape;46;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8" name="Google Shape;4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sp>
        <p:nvSpPr>
          <p:cNvPr id="52" name="Google Shape;52;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5"/>
          <p:cNvSpPr>
            <a:spLocks noGrp="1"/>
          </p:cNvSpPr>
          <p:nvPr>
            <p:ph type="pic" idx="2"/>
          </p:nvPr>
        </p:nvSpPr>
        <p:spPr>
          <a:xfrm>
            <a:off x="5183188" y="987425"/>
            <a:ext cx="6172200" cy="4873625"/>
          </a:xfrm>
          <a:prstGeom prst="rect">
            <a:avLst/>
          </a:prstGeom>
          <a:noFill/>
          <a:ln>
            <a:noFill/>
          </a:ln>
        </p:spPr>
      </p:sp>
      <p:sp>
        <p:nvSpPr>
          <p:cNvPr id="68" name="Google Shape;68;p3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skillslibrary-dr.com/studentpage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4495800" y="862149"/>
            <a:ext cx="6184900" cy="337445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ct val="111111"/>
              <a:buFont typeface="Calibri"/>
              <a:buNone/>
            </a:pPr>
            <a:r>
              <a:rPr lang="en-US" dirty="0"/>
              <a:t>Vocational Exploratory Program</a:t>
            </a:r>
            <a:endParaRPr dirty="0"/>
          </a:p>
        </p:txBody>
      </p:sp>
      <p:sp>
        <p:nvSpPr>
          <p:cNvPr id="89" name="Google Shape;89;p1"/>
          <p:cNvSpPr txBox="1">
            <a:spLocks noGrp="1"/>
          </p:cNvSpPr>
          <p:nvPr>
            <p:ph type="subTitle" idx="1"/>
          </p:nvPr>
        </p:nvSpPr>
        <p:spPr>
          <a:xfrm>
            <a:off x="4229100" y="4440238"/>
            <a:ext cx="6451600" cy="779462"/>
          </a:xfrm>
          <a:prstGeom prst="rect">
            <a:avLst/>
          </a:prstGeom>
          <a:noFill/>
          <a:ln>
            <a:noFill/>
          </a:ln>
        </p:spPr>
        <p:txBody>
          <a:bodyPr spcFirstLastPara="1" wrap="square" lIns="91425" tIns="45700" rIns="91425" bIns="45700" anchor="t" anchorCtr="0">
            <a:normAutofit/>
          </a:bodyPr>
          <a:lstStyle/>
          <a:p>
            <a:pPr marL="457200" lvl="0" indent="-406400" algn="ctr" rtl="0">
              <a:lnSpc>
                <a:spcPct val="90000"/>
              </a:lnSpc>
              <a:spcBef>
                <a:spcPts val="1000"/>
              </a:spcBef>
              <a:spcAft>
                <a:spcPts val="0"/>
              </a:spcAft>
              <a:buClr>
                <a:schemeClr val="dk1"/>
              </a:buClr>
              <a:buSzPts val="2400"/>
              <a:buNone/>
            </a:pPr>
            <a:r>
              <a:rPr lang="en-US"/>
              <a:t>2024-2025 School Year</a:t>
            </a:r>
            <a:endParaRPr/>
          </a:p>
        </p:txBody>
      </p:sp>
      <p:pic>
        <p:nvPicPr>
          <p:cNvPr id="90" name="Google Shape;90;p1" descr="Several people in different poses&#10;&#10;Description automatically generated"/>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0" y="0"/>
            <a:ext cx="3857625"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41"/>
          <p:cNvSpPr txBox="1">
            <a:spLocks noGrp="1"/>
          </p:cNvSpPr>
          <p:nvPr>
            <p:ph type="title"/>
          </p:nvPr>
        </p:nvSpPr>
        <p:spPr>
          <a:xfrm>
            <a:off x="0" y="-92075"/>
            <a:ext cx="12192000" cy="1325563"/>
          </a:xfrm>
          <a:prstGeom prst="rect">
            <a:avLst/>
          </a:prstGeom>
          <a:solidFill>
            <a:srgbClr val="B3C6E7"/>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 Advice for Getting Started</a:t>
            </a:r>
            <a:endParaRPr/>
          </a:p>
        </p:txBody>
      </p:sp>
      <p:sp>
        <p:nvSpPr>
          <p:cNvPr id="156" name="Google Shape;156;p41"/>
          <p:cNvSpPr/>
          <p:nvPr/>
        </p:nvSpPr>
        <p:spPr>
          <a:xfrm>
            <a:off x="758010" y="2295902"/>
            <a:ext cx="3797300" cy="3517900"/>
          </a:xfrm>
          <a:prstGeom prst="ellipse">
            <a:avLst/>
          </a:prstGeom>
          <a:blipFill rotWithShape="1">
            <a:blip r:embed="rId3">
              <a:alphaModFix amt="99000"/>
              <a:extLst>
                <a:ext uri="{28A0092B-C50C-407E-A947-70E740481C1C}">
                  <a14:useLocalDpi xmlns:a14="http://schemas.microsoft.com/office/drawing/2010/main" val="0"/>
                </a:ext>
              </a:extLst>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7" name="Google Shape;157;p41"/>
          <p:cNvSpPr txBox="1"/>
          <p:nvPr/>
        </p:nvSpPr>
        <p:spPr>
          <a:xfrm>
            <a:off x="4971864" y="2716024"/>
            <a:ext cx="6693300" cy="2678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highlight>
                  <a:srgbClr val="FFFF00"/>
                </a:highlight>
                <a:latin typeface="Arial"/>
                <a:ea typeface="Arial"/>
                <a:cs typeface="Arial"/>
                <a:sym typeface="Arial"/>
              </a:rPr>
              <a:t>Talk to family members:</a:t>
            </a:r>
            <a:r>
              <a:rPr lang="en-US" sz="2400" b="0" i="0" u="none" strike="noStrike" cap="none">
                <a:solidFill>
                  <a:srgbClr val="000000"/>
                </a:solidFill>
                <a:latin typeface="Arial"/>
                <a:ea typeface="Arial"/>
                <a:cs typeface="Arial"/>
                <a:sym typeface="Arial"/>
              </a:rPr>
              <a:t>  During the </a:t>
            </a:r>
            <a:r>
              <a:rPr lang="en-US" sz="2400"/>
              <a:t>E</a:t>
            </a:r>
            <a:r>
              <a:rPr lang="en-US" sz="2400" b="0" i="0" u="none" strike="noStrike" cap="none">
                <a:solidFill>
                  <a:srgbClr val="000000"/>
                </a:solidFill>
                <a:latin typeface="Arial"/>
                <a:ea typeface="Arial"/>
                <a:cs typeface="Arial"/>
                <a:sym typeface="Arial"/>
              </a:rPr>
              <a:t>xploratory Program, talk to your family and friends about the programs you are participating in and see if they have any questions or comments.  Also, find out if anyone in your network of family and friends works in a career field that might interest you.</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42"/>
          <p:cNvSpPr txBox="1">
            <a:spLocks noGrp="1"/>
          </p:cNvSpPr>
          <p:nvPr>
            <p:ph type="title"/>
          </p:nvPr>
        </p:nvSpPr>
        <p:spPr>
          <a:xfrm>
            <a:off x="0" y="-92075"/>
            <a:ext cx="12192000" cy="1325563"/>
          </a:xfrm>
          <a:prstGeom prst="rect">
            <a:avLst/>
          </a:prstGeom>
          <a:solidFill>
            <a:srgbClr val="B3C6E7"/>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 Advice for Getting Started</a:t>
            </a:r>
            <a:endParaRPr/>
          </a:p>
        </p:txBody>
      </p:sp>
      <p:sp>
        <p:nvSpPr>
          <p:cNvPr id="163" name="Google Shape;163;p42"/>
          <p:cNvSpPr/>
          <p:nvPr/>
        </p:nvSpPr>
        <p:spPr>
          <a:xfrm>
            <a:off x="758010" y="2295902"/>
            <a:ext cx="3797300" cy="3517900"/>
          </a:xfrm>
          <a:prstGeom prst="ellipse">
            <a:avLst/>
          </a:prstGeom>
          <a:blipFill rotWithShape="1">
            <a:blip r:embed="rId3">
              <a:alphaModFix amt="99000"/>
              <a:extLst>
                <a:ext uri="{28A0092B-C50C-407E-A947-70E740481C1C}">
                  <a14:useLocalDpi xmlns:a14="http://schemas.microsoft.com/office/drawing/2010/main" val="0"/>
                </a:ext>
              </a:extLst>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4" name="Google Shape;164;p42"/>
          <p:cNvSpPr txBox="1"/>
          <p:nvPr/>
        </p:nvSpPr>
        <p:spPr>
          <a:xfrm>
            <a:off x="4971864" y="2397482"/>
            <a:ext cx="6693300" cy="3417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highlight>
                  <a:srgbClr val="FFFF00"/>
                </a:highlight>
                <a:latin typeface="Arial"/>
                <a:ea typeface="Arial"/>
                <a:cs typeface="Arial"/>
                <a:sym typeface="Arial"/>
              </a:rPr>
              <a:t>Reflection:</a:t>
            </a:r>
            <a:r>
              <a:rPr lang="en-US" sz="2400" b="0" i="0" u="none" strike="noStrike" cap="none">
                <a:solidFill>
                  <a:srgbClr val="000000"/>
                </a:solidFill>
                <a:latin typeface="Arial"/>
                <a:ea typeface="Arial"/>
                <a:cs typeface="Arial"/>
                <a:sym typeface="Arial"/>
              </a:rPr>
              <a:t>  As part of the program, you are required to write an online reflection journal entry at least once per cycle.  Use these reflection journals as an opportunity to describe what you are learning and reflect on how it matches your short-term or long-term goals and interests.  You can look back at these reflection journal entries when it is time to make program choices.</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43"/>
          <p:cNvSpPr txBox="1">
            <a:spLocks noGrp="1"/>
          </p:cNvSpPr>
          <p:nvPr>
            <p:ph type="title"/>
          </p:nvPr>
        </p:nvSpPr>
        <p:spPr>
          <a:xfrm>
            <a:off x="0" y="2435225"/>
            <a:ext cx="12192000" cy="1325563"/>
          </a:xfrm>
          <a:prstGeom prst="rect">
            <a:avLst/>
          </a:prstGeom>
          <a:solidFill>
            <a:srgbClr val="B3C6E7"/>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 Schedules, etc.</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5"/>
          <p:cNvSpPr/>
          <p:nvPr/>
        </p:nvSpPr>
        <p:spPr>
          <a:xfrm>
            <a:off x="514568" y="368300"/>
            <a:ext cx="5086132" cy="5372100"/>
          </a:xfrm>
          <a:prstGeom prst="wedgeRectCallout">
            <a:avLst>
              <a:gd name="adj1" fmla="val 45330"/>
              <a:gd name="adj2" fmla="val 64386"/>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dirty="0">
                <a:solidFill>
                  <a:srgbClr val="1F3864"/>
                </a:solidFill>
                <a:latin typeface="Calibri"/>
                <a:ea typeface="Calibri"/>
                <a:cs typeface="Calibri"/>
                <a:sym typeface="Calibri"/>
              </a:rPr>
              <a:t>You </a:t>
            </a:r>
            <a:r>
              <a:rPr lang="en-US" sz="2000" b="0" i="0" u="none" strike="noStrike" cap="none" dirty="0">
                <a:solidFill>
                  <a:srgbClr val="1F3864"/>
                </a:solidFill>
                <a:latin typeface="Calibri"/>
                <a:ea typeface="Calibri"/>
                <a:cs typeface="Calibri"/>
                <a:sym typeface="Calibri"/>
              </a:rPr>
              <a:t>will receive an email each day with your shop schedule for the day throughout both phases of the Exploratory </a:t>
            </a:r>
            <a:r>
              <a:rPr lang="en-US" sz="2000" dirty="0">
                <a:solidFill>
                  <a:srgbClr val="1F3864"/>
                </a:solidFill>
                <a:latin typeface="Calibri"/>
                <a:ea typeface="Calibri"/>
                <a:cs typeface="Calibri"/>
                <a:sym typeface="Calibri"/>
              </a:rPr>
              <a:t>P</a:t>
            </a:r>
            <a:r>
              <a:rPr lang="en-US" sz="2000" b="0" i="0" u="none" strike="noStrike" cap="none" dirty="0">
                <a:solidFill>
                  <a:srgbClr val="1F3864"/>
                </a:solidFill>
                <a:latin typeface="Calibri"/>
                <a:ea typeface="Calibri"/>
                <a:cs typeface="Calibri"/>
                <a:sym typeface="Calibri"/>
              </a:rPr>
              <a:t>rogram, which will include the link to sign in to see your schedule, and complete your online reflection journal entries. </a:t>
            </a: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2000" b="0" i="0" u="none" strike="noStrike" cap="none" dirty="0">
              <a:solidFill>
                <a:srgbClr val="1F3864"/>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2000" b="0" i="0" u="none" strike="noStrike" cap="none" dirty="0">
                <a:solidFill>
                  <a:srgbClr val="1F3864"/>
                </a:solidFill>
                <a:latin typeface="Calibri"/>
                <a:ea typeface="Calibri"/>
                <a:cs typeface="Calibri"/>
                <a:sym typeface="Calibri"/>
              </a:rPr>
              <a:t>The email will come from</a:t>
            </a:r>
            <a:r>
              <a:rPr lang="en-US" sz="2000" dirty="0">
                <a:solidFill>
                  <a:srgbClr val="1F3864"/>
                </a:solidFill>
                <a:latin typeface="Calibri"/>
                <a:ea typeface="Calibri"/>
                <a:cs typeface="Calibri"/>
                <a:sym typeface="Calibri"/>
              </a:rPr>
              <a:t> a “</a:t>
            </a:r>
            <a:r>
              <a:rPr lang="en-US" sz="2000" dirty="0" err="1">
                <a:solidFill>
                  <a:srgbClr val="1F3864"/>
                </a:solidFill>
                <a:latin typeface="Calibri"/>
                <a:ea typeface="Calibri"/>
                <a:cs typeface="Calibri"/>
                <a:sym typeface="Calibri"/>
              </a:rPr>
              <a:t>skillslibrary</a:t>
            </a:r>
            <a:r>
              <a:rPr lang="en-US" sz="2000" dirty="0">
                <a:solidFill>
                  <a:srgbClr val="1F3864"/>
                </a:solidFill>
                <a:latin typeface="Calibri"/>
                <a:ea typeface="Calibri"/>
                <a:cs typeface="Calibri"/>
                <a:sym typeface="Calibri"/>
              </a:rPr>
              <a:t>” address.</a:t>
            </a:r>
          </a:p>
          <a:p>
            <a:pPr marL="0" marR="0" lvl="0" indent="0" algn="l" rtl="0">
              <a:lnSpc>
                <a:spcPct val="100000"/>
              </a:lnSpc>
              <a:spcBef>
                <a:spcPts val="0"/>
              </a:spcBef>
              <a:spcAft>
                <a:spcPts val="0"/>
              </a:spcAft>
              <a:buClr>
                <a:srgbClr val="000000"/>
              </a:buClr>
              <a:buSzPts val="1800"/>
              <a:buFont typeface="Arial"/>
              <a:buNone/>
            </a:pPr>
            <a:endParaRPr sz="2000" b="0" i="1" u="none" strike="noStrike" cap="none" dirty="0">
              <a:solidFill>
                <a:srgbClr val="1F3864"/>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2000" i="1" dirty="0">
                <a:solidFill>
                  <a:srgbClr val="1F3864"/>
                </a:solidFill>
                <a:latin typeface="Calibri"/>
                <a:ea typeface="Calibri"/>
                <a:cs typeface="Calibri"/>
                <a:sym typeface="Calibri"/>
              </a:rPr>
              <a:t>You can </a:t>
            </a:r>
            <a:r>
              <a:rPr lang="en-US" sz="2000" b="0" i="1" u="none" strike="noStrike" cap="none" dirty="0">
                <a:solidFill>
                  <a:srgbClr val="1F3864"/>
                </a:solidFill>
                <a:latin typeface="Calibri"/>
                <a:ea typeface="Calibri"/>
                <a:cs typeface="Calibri"/>
                <a:sym typeface="Calibri"/>
              </a:rPr>
              <a:t>find all of the information you need and can complete reflection journal assignments in the student screens.</a:t>
            </a:r>
            <a:endParaRPr sz="1600" b="0" i="0" u="none" strike="noStrike" cap="none" dirty="0">
              <a:solidFill>
                <a:srgbClr val="000000"/>
              </a:solidFill>
              <a:latin typeface="Arial"/>
              <a:ea typeface="Arial"/>
              <a:cs typeface="Arial"/>
              <a:sym typeface="Arial"/>
            </a:endParaRPr>
          </a:p>
        </p:txBody>
      </p:sp>
      <p:pic>
        <p:nvPicPr>
          <p:cNvPr id="175" name="Google Shape;175;p5" descr="A picture containing computer, desk&#10;&#10;Description automatically generated"/>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5812077" y="1619641"/>
            <a:ext cx="5865355" cy="3910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0"/>
        <p:cNvGrpSpPr/>
        <p:nvPr/>
      </p:nvGrpSpPr>
      <p:grpSpPr>
        <a:xfrm>
          <a:off x="0" y="0"/>
          <a:ext cx="0" cy="0"/>
          <a:chOff x="0" y="0"/>
          <a:chExt cx="0" cy="0"/>
        </a:xfrm>
      </p:grpSpPr>
      <p:sp>
        <p:nvSpPr>
          <p:cNvPr id="181" name="Google Shape;181;p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2" name="Google Shape;182;p7"/>
          <p:cNvSpPr/>
          <p:nvPr/>
        </p:nvSpPr>
        <p:spPr>
          <a:xfrm rot="2700000">
            <a:off x="415435" y="655140"/>
            <a:ext cx="687472" cy="687472"/>
          </a:xfrm>
          <a:prstGeom prst="rect">
            <a:avLst/>
          </a:prstGeom>
          <a:solidFill>
            <a:schemeClr val="accent4">
              <a:alpha val="2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3" name="Google Shape;183;p7"/>
          <p:cNvSpPr/>
          <p:nvPr/>
        </p:nvSpPr>
        <p:spPr>
          <a:xfrm rot="10800000">
            <a:off x="0"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4" name="Google Shape;184;p7"/>
          <p:cNvSpPr/>
          <p:nvPr/>
        </p:nvSpPr>
        <p:spPr>
          <a:xfrm rot="2700000">
            <a:off x="10739327"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5" name="Google Shape;185;p7"/>
          <p:cNvSpPr/>
          <p:nvPr/>
        </p:nvSpPr>
        <p:spPr>
          <a:xfrm rot="2700000">
            <a:off x="10653800" y="422146"/>
            <a:ext cx="645368" cy="645368"/>
          </a:xfrm>
          <a:prstGeom prst="rect">
            <a:avLst/>
          </a:prstGeom>
          <a:solidFill>
            <a:schemeClr val="accent1">
              <a:alpha val="2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6" name="Google Shape;186;p7"/>
          <p:cNvSpPr/>
          <p:nvPr/>
        </p:nvSpPr>
        <p:spPr>
          <a:xfrm>
            <a:off x="8115423" y="6115501"/>
            <a:ext cx="1494513" cy="742499"/>
          </a:xfrm>
          <a:prstGeom prst="triangle">
            <a:avLst>
              <a:gd name="adj" fmla="val 50000"/>
            </a:avLst>
          </a:prstGeom>
          <a:solidFill>
            <a:schemeClr val="accent1">
              <a:alpha val="2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7" name="Google Shape;187;p7"/>
          <p:cNvSpPr/>
          <p:nvPr/>
        </p:nvSpPr>
        <p:spPr>
          <a:xfrm>
            <a:off x="9167297" y="6453143"/>
            <a:ext cx="814903" cy="404857"/>
          </a:xfrm>
          <a:prstGeom prst="triangle">
            <a:avLst>
              <a:gd name="adj" fmla="val 50000"/>
            </a:avLst>
          </a:prstGeom>
          <a:solidFill>
            <a:schemeClr val="accent1">
              <a:alpha val="2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8" name="Google Shape;188;p7"/>
          <p:cNvSpPr/>
          <p:nvPr/>
        </p:nvSpPr>
        <p:spPr>
          <a:xfrm>
            <a:off x="7174125" y="288475"/>
            <a:ext cx="4422000" cy="4236600"/>
          </a:xfrm>
          <a:prstGeom prst="wedgeRectCallout">
            <a:avLst>
              <a:gd name="adj1" fmla="val -38883"/>
              <a:gd name="adj2" fmla="val 61264"/>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F3864"/>
                </a:solidFill>
                <a:latin typeface="Calibri"/>
                <a:ea typeface="Calibri"/>
                <a:cs typeface="Calibri"/>
                <a:sym typeface="Calibri"/>
              </a:rPr>
              <a:t>Use the shortcut link skillsdr.me </a:t>
            </a:r>
            <a:endParaRPr sz="1800" b="0" i="0" u="none" strike="noStrike" cap="none">
              <a:solidFill>
                <a:srgbClr val="1F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F3864"/>
                </a:solidFill>
                <a:latin typeface="Calibri"/>
                <a:ea typeface="Calibri"/>
                <a:cs typeface="Calibri"/>
                <a:sym typeface="Calibri"/>
              </a:rPr>
              <a:t>or the full link at </a:t>
            </a:r>
            <a:r>
              <a:rPr lang="en-US" sz="1800" b="0" i="0" u="sng" strike="noStrike" cap="none">
                <a:solidFill>
                  <a:srgbClr val="1F3864"/>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https://skillslibrary-</a:t>
            </a:r>
            <a:r>
              <a:rPr lang="en-US" sz="1800" u="sng">
                <a:solidFill>
                  <a:srgbClr val="1F3864"/>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ctei</a:t>
            </a:r>
            <a:r>
              <a:rPr lang="en-US" sz="1800" b="0" i="0" u="sng" strike="noStrike" cap="none">
                <a:solidFill>
                  <a:srgbClr val="1F3864"/>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.com/studentpages</a:t>
            </a:r>
            <a:r>
              <a:rPr lang="en-US" sz="1800" b="0" i="0" u="none" strike="noStrike" cap="none">
                <a:solidFill>
                  <a:srgbClr val="1F3864"/>
                </a:solidFill>
                <a:latin typeface="Calibri"/>
                <a:ea typeface="Calibri"/>
                <a:cs typeface="Calibri"/>
                <a:sym typeface="Calibri"/>
              </a:rPr>
              <a:t>.  An individualized </a:t>
            </a:r>
            <a:r>
              <a:rPr lang="en-US" sz="1800">
                <a:solidFill>
                  <a:srgbClr val="1F3864"/>
                </a:solidFill>
                <a:latin typeface="Calibri"/>
                <a:ea typeface="Calibri"/>
                <a:cs typeface="Calibri"/>
                <a:sym typeface="Calibri"/>
              </a:rPr>
              <a:t>link</a:t>
            </a:r>
            <a:r>
              <a:rPr lang="en-US" sz="1800" b="0" i="0" u="none" strike="noStrike" cap="none">
                <a:solidFill>
                  <a:srgbClr val="1F3864"/>
                </a:solidFill>
                <a:latin typeface="Calibri"/>
                <a:ea typeface="Calibri"/>
                <a:cs typeface="Calibri"/>
                <a:sym typeface="Calibri"/>
              </a:rPr>
              <a:t> is also provided </a:t>
            </a:r>
            <a:endParaRPr sz="1800" b="0" i="0" u="none" strike="noStrike" cap="none">
              <a:solidFill>
                <a:srgbClr val="1F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F3864"/>
                </a:solidFill>
                <a:latin typeface="Calibri"/>
                <a:ea typeface="Calibri"/>
                <a:cs typeface="Calibri"/>
                <a:sym typeface="Calibri"/>
              </a:rPr>
              <a:t>via the emails.</a:t>
            </a:r>
            <a:endParaRPr sz="1800" b="0" i="0" u="none" strike="noStrike" cap="none">
              <a:solidFill>
                <a:srgbClr val="1F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F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a:solidFill>
                  <a:srgbClr val="1F3864"/>
                </a:solidFill>
                <a:latin typeface="Calibri"/>
                <a:ea typeface="Calibri"/>
                <a:cs typeface="Calibri"/>
                <a:sym typeface="Calibri"/>
              </a:rPr>
              <a:t>You will </a:t>
            </a:r>
            <a:r>
              <a:rPr lang="en-US" sz="1800" b="0" i="0" u="none" strike="noStrike" cap="none">
                <a:solidFill>
                  <a:srgbClr val="1F3864"/>
                </a:solidFill>
                <a:latin typeface="Calibri"/>
                <a:ea typeface="Calibri"/>
                <a:cs typeface="Calibri"/>
                <a:sym typeface="Calibri"/>
              </a:rPr>
              <a:t>initially sign in with your name and email, and then later be prompted to set your own password.</a:t>
            </a:r>
            <a:endParaRPr sz="1800" b="0" i="0" u="none" strike="noStrike" cap="none">
              <a:solidFill>
                <a:srgbClr val="1F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F3864"/>
              </a:solidFill>
              <a:latin typeface="Calibri"/>
              <a:ea typeface="Calibri"/>
              <a:cs typeface="Calibri"/>
              <a:sym typeface="Calibri"/>
            </a:endParaRPr>
          </a:p>
        </p:txBody>
      </p:sp>
      <p:pic>
        <p:nvPicPr>
          <p:cNvPr id="189" name="Google Shape;189;p7"/>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818861" y="310330"/>
            <a:ext cx="6191974" cy="634524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6" name="Google Shape;196;p6"/>
          <p:cNvSpPr/>
          <p:nvPr/>
        </p:nvSpPr>
        <p:spPr>
          <a:xfrm rot="2700000">
            <a:off x="415435" y="655140"/>
            <a:ext cx="687472" cy="687472"/>
          </a:xfrm>
          <a:prstGeom prst="rect">
            <a:avLst/>
          </a:prstGeom>
          <a:solidFill>
            <a:schemeClr val="accent4">
              <a:alpha val="2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7" name="Google Shape;197;p6"/>
          <p:cNvSpPr/>
          <p:nvPr/>
        </p:nvSpPr>
        <p:spPr>
          <a:xfrm rot="10800000">
            <a:off x="0"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8" name="Google Shape;198;p6"/>
          <p:cNvSpPr/>
          <p:nvPr/>
        </p:nvSpPr>
        <p:spPr>
          <a:xfrm rot="2700000">
            <a:off x="10739327"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9" name="Google Shape;199;p6"/>
          <p:cNvSpPr/>
          <p:nvPr/>
        </p:nvSpPr>
        <p:spPr>
          <a:xfrm rot="2700000">
            <a:off x="10653800" y="422146"/>
            <a:ext cx="645368" cy="645368"/>
          </a:xfrm>
          <a:prstGeom prst="rect">
            <a:avLst/>
          </a:prstGeom>
          <a:solidFill>
            <a:schemeClr val="accent1">
              <a:alpha val="2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0" name="Google Shape;200;p6"/>
          <p:cNvSpPr/>
          <p:nvPr/>
        </p:nvSpPr>
        <p:spPr>
          <a:xfrm>
            <a:off x="8115423" y="6115501"/>
            <a:ext cx="1494513" cy="742499"/>
          </a:xfrm>
          <a:prstGeom prst="triangle">
            <a:avLst>
              <a:gd name="adj" fmla="val 50000"/>
            </a:avLst>
          </a:prstGeom>
          <a:solidFill>
            <a:schemeClr val="accent1">
              <a:alpha val="2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1" name="Google Shape;201;p6"/>
          <p:cNvSpPr/>
          <p:nvPr/>
        </p:nvSpPr>
        <p:spPr>
          <a:xfrm>
            <a:off x="9167297" y="6453143"/>
            <a:ext cx="814903" cy="404857"/>
          </a:xfrm>
          <a:prstGeom prst="triangle">
            <a:avLst>
              <a:gd name="adj" fmla="val 50000"/>
            </a:avLst>
          </a:prstGeom>
          <a:solidFill>
            <a:schemeClr val="accent1">
              <a:alpha val="2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B954B6B4-E8ED-BE7D-B430-3C544713E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100" y="714264"/>
            <a:ext cx="10520139" cy="5389788"/>
          </a:xfrm>
          <a:prstGeom prst="rect">
            <a:avLst/>
          </a:prstGeom>
        </p:spPr>
      </p:pic>
      <p:sp>
        <p:nvSpPr>
          <p:cNvPr id="202" name="Google Shape;202;p6"/>
          <p:cNvSpPr/>
          <p:nvPr/>
        </p:nvSpPr>
        <p:spPr>
          <a:xfrm>
            <a:off x="7348509" y="181186"/>
            <a:ext cx="4084320" cy="4236720"/>
          </a:xfrm>
          <a:prstGeom prst="wedgeRectCallout">
            <a:avLst>
              <a:gd name="adj1" fmla="val -38883"/>
              <a:gd name="adj2" fmla="val 61264"/>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F3864"/>
                </a:solidFill>
                <a:latin typeface="Calibri"/>
                <a:ea typeface="Calibri"/>
                <a:cs typeface="Calibri"/>
                <a:sym typeface="Calibri"/>
              </a:rPr>
              <a:t>The Exploratory screen includes your personalized schedule.  For each day of the program, you will see the date, time, program name, teacher name</a:t>
            </a:r>
            <a:r>
              <a:rPr lang="en-US" sz="1800">
                <a:solidFill>
                  <a:srgbClr val="1F3864"/>
                </a:solidFill>
                <a:latin typeface="Calibri"/>
                <a:ea typeface="Calibri"/>
                <a:cs typeface="Calibri"/>
                <a:sym typeface="Calibri"/>
              </a:rPr>
              <a:t> </a:t>
            </a:r>
            <a:r>
              <a:rPr lang="en-US" sz="1800" b="0" i="0" u="none" strike="noStrike" cap="none">
                <a:solidFill>
                  <a:srgbClr val="1F3864"/>
                </a:solidFill>
                <a:latin typeface="Calibri"/>
                <a:ea typeface="Calibri"/>
                <a:cs typeface="Calibri"/>
                <a:sym typeface="Calibri"/>
              </a:rPr>
              <a:t>and room number.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F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F3864"/>
                </a:solidFill>
                <a:latin typeface="Calibri"/>
                <a:ea typeface="Calibri"/>
                <a:cs typeface="Calibri"/>
                <a:sym typeface="Calibri"/>
              </a:rPr>
              <a:t>From the signin page and dashboard, You can click EXPLORATORY to see your schedule.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F3864"/>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6"/>
        <p:cNvGrpSpPr/>
        <p:nvPr/>
      </p:nvGrpSpPr>
      <p:grpSpPr>
        <a:xfrm>
          <a:off x="0" y="0"/>
          <a:ext cx="0" cy="0"/>
          <a:chOff x="0" y="0"/>
          <a:chExt cx="0" cy="0"/>
        </a:xfrm>
      </p:grpSpPr>
      <p:sp>
        <p:nvSpPr>
          <p:cNvPr id="207" name="Google Shape;207;p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8" name="Google Shape;208;p9"/>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9" name="Google Shape;209;p9"/>
          <p:cNvSpPr/>
          <p:nvPr/>
        </p:nvSpPr>
        <p:spPr>
          <a:xfrm rot="-2700000" flipH="1">
            <a:off x="891641" y="422146"/>
            <a:ext cx="645368" cy="645368"/>
          </a:xfrm>
          <a:prstGeom prst="rect">
            <a:avLst/>
          </a:prstGeom>
          <a:solidFill>
            <a:schemeClr val="accent1">
              <a:alpha val="2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0" name="Google Shape;210;p9"/>
          <p:cNvSpPr/>
          <p:nvPr/>
        </p:nvSpPr>
        <p:spPr>
          <a:xfrm rot="-2700000" flipH="1">
            <a:off x="10043482" y="655140"/>
            <a:ext cx="687472" cy="687472"/>
          </a:xfrm>
          <a:prstGeom prst="rect">
            <a:avLst/>
          </a:prstGeom>
          <a:solidFill>
            <a:schemeClr val="accent4">
              <a:alpha val="2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1" name="Google Shape;211;p9"/>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2" name="Google Shape;212;p9"/>
          <p:cNvSpPr/>
          <p:nvPr/>
        </p:nvSpPr>
        <p:spPr>
          <a:xfrm flipH="1">
            <a:off x="7976344" y="6115501"/>
            <a:ext cx="1494513" cy="742499"/>
          </a:xfrm>
          <a:prstGeom prst="triangle">
            <a:avLst>
              <a:gd name="adj" fmla="val 50000"/>
            </a:avLst>
          </a:prstGeom>
          <a:solidFill>
            <a:schemeClr val="accent1">
              <a:alpha val="2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3" name="Google Shape;213;p9"/>
          <p:cNvSpPr/>
          <p:nvPr/>
        </p:nvSpPr>
        <p:spPr>
          <a:xfrm flipH="1">
            <a:off x="7604080" y="6453143"/>
            <a:ext cx="814903" cy="404857"/>
          </a:xfrm>
          <a:prstGeom prst="triangle">
            <a:avLst>
              <a:gd name="adj" fmla="val 50000"/>
            </a:avLst>
          </a:prstGeom>
          <a:solidFill>
            <a:schemeClr val="accent1">
              <a:alpha val="2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4" name="Google Shape;214;p9"/>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355978" y="1201175"/>
            <a:ext cx="8418983" cy="4644151"/>
          </a:xfrm>
          <a:prstGeom prst="rect">
            <a:avLst/>
          </a:prstGeom>
          <a:noFill/>
          <a:ln>
            <a:noFill/>
          </a:ln>
        </p:spPr>
      </p:pic>
      <p:sp>
        <p:nvSpPr>
          <p:cNvPr id="215" name="Google Shape;215;p9"/>
          <p:cNvSpPr/>
          <p:nvPr/>
        </p:nvSpPr>
        <p:spPr>
          <a:xfrm>
            <a:off x="7460269" y="288485"/>
            <a:ext cx="4084320" cy="2708715"/>
          </a:xfrm>
          <a:prstGeom prst="wedgeRectCallout">
            <a:avLst>
              <a:gd name="adj1" fmla="val -50575"/>
              <a:gd name="adj2" fmla="val 79374"/>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F3864"/>
                </a:solidFill>
                <a:latin typeface="Calibri"/>
                <a:ea typeface="Calibri"/>
                <a:cs typeface="Calibri"/>
                <a:sym typeface="Calibri"/>
              </a:rPr>
              <a:t>This is the reflection screen.  You can write and SAVE your reflections for each session.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9"/>
        <p:cNvGrpSpPr/>
        <p:nvPr/>
      </p:nvGrpSpPr>
      <p:grpSpPr>
        <a:xfrm>
          <a:off x="0" y="0"/>
          <a:ext cx="0" cy="0"/>
          <a:chOff x="0" y="0"/>
          <a:chExt cx="0" cy="0"/>
        </a:xfrm>
      </p:grpSpPr>
      <p:sp>
        <p:nvSpPr>
          <p:cNvPr id="220" name="Google Shape;220;p4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1" name="Google Shape;221;p44"/>
          <p:cNvSpPr/>
          <p:nvPr/>
        </p:nvSpPr>
        <p:spPr>
          <a:xfrm rot="-2700000" flipH="1">
            <a:off x="-376753" y="-253423"/>
            <a:ext cx="1828654" cy="1377755"/>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863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2" name="Google Shape;222;p44"/>
          <p:cNvSpPr/>
          <p:nvPr/>
        </p:nvSpPr>
        <p:spPr>
          <a:xfrm rot="-2700000" flipH="1">
            <a:off x="891672" y="422133"/>
            <a:ext cx="645306" cy="645306"/>
          </a:xfrm>
          <a:prstGeom prst="rect">
            <a:avLst/>
          </a:prstGeom>
          <a:solidFill>
            <a:schemeClr val="accent1">
              <a:alpha val="2863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3" name="Google Shape;223;p44"/>
          <p:cNvSpPr/>
          <p:nvPr/>
        </p:nvSpPr>
        <p:spPr>
          <a:xfrm rot="-2700000" flipH="1">
            <a:off x="10043564" y="655106"/>
            <a:ext cx="687308" cy="687308"/>
          </a:xfrm>
          <a:prstGeom prst="rect">
            <a:avLst/>
          </a:prstGeom>
          <a:solidFill>
            <a:schemeClr val="accent4">
              <a:alpha val="2863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4" name="Google Shape;224;p44"/>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863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5" name="Google Shape;225;p44"/>
          <p:cNvSpPr/>
          <p:nvPr/>
        </p:nvSpPr>
        <p:spPr>
          <a:xfrm flipH="1">
            <a:off x="7976257" y="6115501"/>
            <a:ext cx="1494600" cy="742500"/>
          </a:xfrm>
          <a:prstGeom prst="triangle">
            <a:avLst>
              <a:gd name="adj" fmla="val 50000"/>
            </a:avLst>
          </a:prstGeom>
          <a:solidFill>
            <a:schemeClr val="accent1">
              <a:alpha val="2863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6" name="Google Shape;226;p44"/>
          <p:cNvSpPr/>
          <p:nvPr/>
        </p:nvSpPr>
        <p:spPr>
          <a:xfrm flipH="1">
            <a:off x="7604183" y="6453143"/>
            <a:ext cx="814800" cy="405000"/>
          </a:xfrm>
          <a:prstGeom prst="triangle">
            <a:avLst>
              <a:gd name="adj" fmla="val 50000"/>
            </a:avLst>
          </a:prstGeom>
          <a:solidFill>
            <a:schemeClr val="accent1">
              <a:alpha val="2863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7" name="Google Shape;227;p44"/>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414504" y="874039"/>
            <a:ext cx="9486597" cy="4823292"/>
          </a:xfrm>
          <a:prstGeom prst="rect">
            <a:avLst/>
          </a:prstGeom>
          <a:noFill/>
          <a:ln>
            <a:noFill/>
          </a:ln>
        </p:spPr>
      </p:pic>
      <p:pic>
        <p:nvPicPr>
          <p:cNvPr id="3" name="Picture 2">
            <a:extLst>
              <a:ext uri="{FF2B5EF4-FFF2-40B4-BE49-F238E27FC236}">
                <a16:creationId xmlns:a16="http://schemas.microsoft.com/office/drawing/2014/main" id="{1C5CF2AB-A550-E175-7469-BB50051AAC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2834" y="3428999"/>
            <a:ext cx="5481924" cy="3069629"/>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228" name="Google Shape;228;p44"/>
          <p:cNvSpPr/>
          <p:nvPr/>
        </p:nvSpPr>
        <p:spPr>
          <a:xfrm>
            <a:off x="7460269" y="288484"/>
            <a:ext cx="4084200" cy="4147037"/>
          </a:xfrm>
          <a:prstGeom prst="wedgeRectCallout">
            <a:avLst>
              <a:gd name="adj1" fmla="val -64008"/>
              <a:gd name="adj2" fmla="val -16551"/>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dirty="0">
                <a:solidFill>
                  <a:srgbClr val="1F3864"/>
                </a:solidFill>
                <a:latin typeface="Calibri"/>
                <a:ea typeface="Calibri"/>
                <a:cs typeface="Calibri"/>
                <a:sym typeface="Calibri"/>
              </a:rPr>
              <a:t>Your can</a:t>
            </a:r>
            <a:r>
              <a:rPr lang="en-US" sz="1800" b="0" i="0" u="none" strike="noStrike" cap="none" dirty="0">
                <a:solidFill>
                  <a:srgbClr val="1F3864"/>
                </a:solidFill>
                <a:latin typeface="Calibri"/>
                <a:ea typeface="Calibri"/>
                <a:cs typeface="Calibri"/>
                <a:sym typeface="Calibri"/>
              </a:rPr>
              <a:t> view other items as well, including:</a:t>
            </a:r>
            <a:endParaRPr dirty="0"/>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1F3864"/>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Noto Sans Symbols"/>
              <a:buChar char="■"/>
            </a:pPr>
            <a:r>
              <a:rPr lang="en-US" sz="1800" dirty="0">
                <a:solidFill>
                  <a:srgbClr val="1F3864"/>
                </a:solidFill>
                <a:latin typeface="Calibri"/>
                <a:ea typeface="Calibri"/>
                <a:cs typeface="Calibri"/>
                <a:sym typeface="Calibri"/>
              </a:rPr>
              <a:t>th</a:t>
            </a:r>
            <a:r>
              <a:rPr lang="en-US" sz="1800" b="0" i="0" u="none" strike="noStrike" cap="none" dirty="0">
                <a:solidFill>
                  <a:srgbClr val="1F3864"/>
                </a:solidFill>
                <a:latin typeface="Calibri"/>
                <a:ea typeface="Calibri"/>
                <a:cs typeface="Calibri"/>
                <a:sym typeface="Calibri"/>
              </a:rPr>
              <a:t>is Exploratory Orientation slide show and notes about the Exploratory </a:t>
            </a:r>
            <a:r>
              <a:rPr lang="en-US" sz="1800" dirty="0">
                <a:solidFill>
                  <a:srgbClr val="1F3864"/>
                </a:solidFill>
                <a:latin typeface="Calibri"/>
                <a:ea typeface="Calibri"/>
                <a:cs typeface="Calibri"/>
                <a:sym typeface="Calibri"/>
              </a:rPr>
              <a:t>P</a:t>
            </a:r>
            <a:r>
              <a:rPr lang="en-US" sz="1800" b="0" i="0" u="none" strike="noStrike" cap="none" dirty="0">
                <a:solidFill>
                  <a:srgbClr val="1F3864"/>
                </a:solidFill>
                <a:latin typeface="Calibri"/>
                <a:ea typeface="Calibri"/>
                <a:cs typeface="Calibri"/>
                <a:sym typeface="Calibri"/>
              </a:rPr>
              <a:t>rogram; </a:t>
            </a:r>
            <a:endParaRPr dirty="0"/>
          </a:p>
          <a:p>
            <a:pPr marL="285750" marR="0" lvl="0" indent="-285750" algn="l" rtl="0">
              <a:lnSpc>
                <a:spcPct val="100000"/>
              </a:lnSpc>
              <a:spcBef>
                <a:spcPts val="0"/>
              </a:spcBef>
              <a:spcAft>
                <a:spcPts val="0"/>
              </a:spcAft>
              <a:buClr>
                <a:srgbClr val="000000"/>
              </a:buClr>
              <a:buSzPts val="1800"/>
              <a:buFont typeface="Noto Sans Symbols"/>
              <a:buChar char="■"/>
            </a:pPr>
            <a:r>
              <a:rPr lang="en-US" sz="1800" dirty="0">
                <a:solidFill>
                  <a:srgbClr val="1F3864"/>
                </a:solidFill>
                <a:latin typeface="Calibri"/>
                <a:ea typeface="Calibri"/>
                <a:cs typeface="Calibri"/>
                <a:sym typeface="Calibri"/>
              </a:rPr>
              <a:t>your</a:t>
            </a:r>
            <a:r>
              <a:rPr lang="en-US" sz="1800" b="0" i="0" u="none" strike="noStrike" cap="none" dirty="0">
                <a:solidFill>
                  <a:srgbClr val="1F3864"/>
                </a:solidFill>
                <a:latin typeface="Calibri"/>
                <a:ea typeface="Calibri"/>
                <a:cs typeface="Calibri"/>
                <a:sym typeface="Calibri"/>
              </a:rPr>
              <a:t> Exploratory grade</a:t>
            </a:r>
            <a:r>
              <a:rPr lang="en-US" sz="1800" dirty="0">
                <a:solidFill>
                  <a:srgbClr val="1F3864"/>
                </a:solidFill>
                <a:latin typeface="Calibri"/>
                <a:ea typeface="Calibri"/>
                <a:cs typeface="Calibri"/>
                <a:sym typeface="Calibri"/>
              </a:rPr>
              <a:t>; and</a:t>
            </a:r>
            <a:endParaRPr dirty="0"/>
          </a:p>
          <a:p>
            <a:pPr marL="285750" marR="0" lvl="0" indent="-285750" algn="l" rtl="0">
              <a:lnSpc>
                <a:spcPct val="100000"/>
              </a:lnSpc>
              <a:spcBef>
                <a:spcPts val="0"/>
              </a:spcBef>
              <a:spcAft>
                <a:spcPts val="0"/>
              </a:spcAft>
              <a:buClr>
                <a:srgbClr val="000000"/>
              </a:buClr>
              <a:buSzPts val="1800"/>
              <a:buFont typeface="Noto Sans Symbols"/>
              <a:buChar char="■"/>
            </a:pPr>
            <a:r>
              <a:rPr lang="en-US" sz="1800" dirty="0">
                <a:solidFill>
                  <a:srgbClr val="1F3864"/>
                </a:solidFill>
                <a:latin typeface="Calibri"/>
                <a:ea typeface="Calibri"/>
                <a:cs typeface="Calibri"/>
                <a:sym typeface="Calibri"/>
              </a:rPr>
              <a:t>your</a:t>
            </a:r>
            <a:r>
              <a:rPr lang="en-US" sz="1800" b="0" i="0" u="none" strike="noStrike" cap="none" dirty="0">
                <a:solidFill>
                  <a:srgbClr val="1F3864"/>
                </a:solidFill>
                <a:latin typeface="Calibri"/>
                <a:ea typeface="Calibri"/>
                <a:cs typeface="Calibri"/>
                <a:sym typeface="Calibri"/>
              </a:rPr>
              <a:t> reflection journal entries</a:t>
            </a:r>
            <a:r>
              <a:rPr lang="en-US" sz="1800" dirty="0">
                <a:solidFill>
                  <a:srgbClr val="1F3864"/>
                </a:solidFill>
                <a:latin typeface="Calibri"/>
                <a:ea typeface="Calibri"/>
                <a:cs typeface="Calibri"/>
                <a:sym typeface="Calibri"/>
              </a:rPr>
              <a:t>.</a:t>
            </a:r>
            <a:endParaRPr sz="1800" dirty="0">
              <a:solidFill>
                <a:srgbClr val="1F3864"/>
              </a:solidFill>
              <a:latin typeface="Calibri"/>
              <a:ea typeface="Calibri"/>
              <a:cs typeface="Calibri"/>
              <a:sym typeface="Calibri"/>
            </a:endParaRPr>
          </a:p>
          <a:p>
            <a:pPr marL="0" marR="0" lvl="0" indent="0" algn="l" rtl="0">
              <a:lnSpc>
                <a:spcPct val="100000"/>
              </a:lnSpc>
              <a:spcBef>
                <a:spcPts val="0"/>
              </a:spcBef>
              <a:spcAft>
                <a:spcPts val="0"/>
              </a:spcAft>
              <a:buNone/>
            </a:pPr>
            <a:endParaRPr sz="1800" dirty="0">
              <a:solidFill>
                <a:srgbClr val="1F3864"/>
              </a:solidFill>
              <a:latin typeface="Calibri"/>
              <a:ea typeface="Calibri"/>
              <a:cs typeface="Calibri"/>
              <a:sym typeface="Calibri"/>
            </a:endParaRPr>
          </a:p>
          <a:p>
            <a:pPr marL="0" marR="0" lvl="0" indent="0" algn="l" rtl="0">
              <a:lnSpc>
                <a:spcPct val="100000"/>
              </a:lnSpc>
              <a:spcBef>
                <a:spcPts val="0"/>
              </a:spcBef>
              <a:spcAft>
                <a:spcPts val="0"/>
              </a:spcAft>
              <a:buNone/>
            </a:pPr>
            <a:r>
              <a:rPr lang="en-US" sz="1800" dirty="0">
                <a:solidFill>
                  <a:srgbClr val="1F3864"/>
                </a:solidFill>
                <a:latin typeface="Calibri"/>
                <a:ea typeface="Calibri"/>
                <a:cs typeface="Calibri"/>
                <a:sym typeface="Calibri"/>
              </a:rPr>
              <a:t>P</a:t>
            </a:r>
            <a:r>
              <a:rPr lang="en-US" sz="1800" b="0" i="0" u="none" strike="noStrike" cap="none" dirty="0">
                <a:solidFill>
                  <a:srgbClr val="1F3864"/>
                </a:solidFill>
                <a:latin typeface="Calibri"/>
                <a:ea typeface="Calibri"/>
                <a:cs typeface="Calibri"/>
                <a:sym typeface="Calibri"/>
              </a:rPr>
              <a:t>rogram choice forms are posted near  the </a:t>
            </a:r>
            <a:r>
              <a:rPr lang="en-US" sz="1800" dirty="0">
                <a:solidFill>
                  <a:srgbClr val="1F3864"/>
                </a:solidFill>
                <a:latin typeface="Calibri"/>
                <a:ea typeface="Calibri"/>
                <a:cs typeface="Calibri"/>
                <a:sym typeface="Calibri"/>
              </a:rPr>
              <a:t>completion of the first Exploratory phase</a:t>
            </a:r>
            <a:r>
              <a:rPr lang="en-US" sz="1800" b="0" i="0" u="none" strike="noStrike" cap="none" dirty="0">
                <a:solidFill>
                  <a:srgbClr val="1F3864"/>
                </a:solidFill>
                <a:latin typeface="Calibri"/>
                <a:ea typeface="Calibri"/>
                <a:cs typeface="Calibri"/>
                <a:sym typeface="Calibri"/>
              </a:rPr>
              <a:t>.</a:t>
            </a:r>
            <a:endParaRPr dirty="0"/>
          </a:p>
          <a:p>
            <a:pPr marL="285750" marR="0" lvl="0" indent="-171450" algn="l" rtl="0">
              <a:lnSpc>
                <a:spcPct val="100000"/>
              </a:lnSpc>
              <a:spcBef>
                <a:spcPts val="0"/>
              </a:spcBef>
              <a:spcAft>
                <a:spcPts val="0"/>
              </a:spcAft>
              <a:buClr>
                <a:srgbClr val="000000"/>
              </a:buClr>
              <a:buSzPts val="1800"/>
              <a:buFont typeface="Noto Sans Symbols"/>
              <a:buNone/>
            </a:pPr>
            <a:endParaRPr sz="1800" b="0" i="0" u="none" strike="noStrike" cap="none" dirty="0">
              <a:solidFill>
                <a:srgbClr val="1F3864"/>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5"/>
          <p:cNvSpPr txBox="1">
            <a:spLocks noGrp="1"/>
          </p:cNvSpPr>
          <p:nvPr>
            <p:ph type="title"/>
          </p:nvPr>
        </p:nvSpPr>
        <p:spPr>
          <a:xfrm>
            <a:off x="0" y="2435225"/>
            <a:ext cx="12192000" cy="1325563"/>
          </a:xfrm>
          <a:prstGeom prst="rect">
            <a:avLst/>
          </a:prstGeom>
          <a:solidFill>
            <a:srgbClr val="B3C6E7"/>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 Discussion &amp; 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3" name="Title 2">
            <a:extLst>
              <a:ext uri="{FF2B5EF4-FFF2-40B4-BE49-F238E27FC236}">
                <a16:creationId xmlns:a16="http://schemas.microsoft.com/office/drawing/2014/main" id="{97E8C8F5-2512-D37B-0EA5-42B9FF80F383}"/>
              </a:ext>
            </a:extLst>
          </p:cNvPr>
          <p:cNvSpPr>
            <a:spLocks noGrp="1"/>
          </p:cNvSpPr>
          <p:nvPr>
            <p:ph type="title"/>
          </p:nvPr>
        </p:nvSpPr>
        <p:spPr/>
        <p:txBody>
          <a:bodyPr/>
          <a:lstStyle/>
          <a:p>
            <a:r>
              <a:rPr lang="en-US" dirty="0"/>
              <a:t>Program Overview</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hought Bubble: Cloud 5">
            <a:extLst>
              <a:ext uri="{FF2B5EF4-FFF2-40B4-BE49-F238E27FC236}">
                <a16:creationId xmlns:a16="http://schemas.microsoft.com/office/drawing/2014/main" id="{E197E39D-C2DA-3AD5-DF36-E75CE7DFF5D8}"/>
              </a:ext>
            </a:extLst>
          </p:cNvPr>
          <p:cNvSpPr/>
          <p:nvPr/>
        </p:nvSpPr>
        <p:spPr>
          <a:xfrm>
            <a:off x="152401" y="925731"/>
            <a:ext cx="7620000" cy="5359400"/>
          </a:xfrm>
          <a:prstGeom prst="cloudCallout">
            <a:avLst>
              <a:gd name="adj1" fmla="val -11166"/>
              <a:gd name="adj2" fmla="val 37855"/>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4800" dirty="0">
              <a:solidFill>
                <a:schemeClr val="tx1"/>
              </a:solidFill>
            </a:endParaRPr>
          </a:p>
          <a:p>
            <a:r>
              <a:rPr lang="en-US" sz="4800" dirty="0">
                <a:solidFill>
                  <a:schemeClr val="tx1"/>
                </a:solidFill>
              </a:rPr>
              <a:t>Phase 1</a:t>
            </a:r>
          </a:p>
          <a:p>
            <a:r>
              <a:rPr lang="en-US" sz="2400" dirty="0">
                <a:solidFill>
                  <a:schemeClr val="tx1"/>
                </a:solidFill>
              </a:rPr>
              <a:t>Students rotate as a group, and spend a few days in each program</a:t>
            </a:r>
          </a:p>
          <a:p>
            <a:r>
              <a:rPr lang="en-US" sz="2400" dirty="0">
                <a:solidFill>
                  <a:schemeClr val="tx1"/>
                </a:solidFill>
              </a:rPr>
              <a:t>============</a:t>
            </a:r>
          </a:p>
          <a:p>
            <a:r>
              <a:rPr lang="en-US" sz="2400" dirty="0">
                <a:solidFill>
                  <a:schemeClr val="tx1"/>
                </a:solidFill>
              </a:rPr>
              <a:t>At the end of this phase, students fill out a choice sheet to select programs that they would like to explore further..</a:t>
            </a:r>
          </a:p>
        </p:txBody>
      </p:sp>
      <p:sp>
        <p:nvSpPr>
          <p:cNvPr id="9" name="Speech Bubble: Rectangle with Corners Rounded 8">
            <a:extLst>
              <a:ext uri="{FF2B5EF4-FFF2-40B4-BE49-F238E27FC236}">
                <a16:creationId xmlns:a16="http://schemas.microsoft.com/office/drawing/2014/main" id="{8B9D37AB-E3D4-A1FE-2B51-DC20831D63F2}"/>
              </a:ext>
            </a:extLst>
          </p:cNvPr>
          <p:cNvSpPr/>
          <p:nvPr/>
        </p:nvSpPr>
        <p:spPr>
          <a:xfrm>
            <a:off x="6400800" y="1745566"/>
            <a:ext cx="5499100" cy="4749800"/>
          </a:xfrm>
          <a:prstGeom prst="wedgeRoundRectCallout">
            <a:avLst>
              <a:gd name="adj1" fmla="val -16116"/>
              <a:gd name="adj2" fmla="val 45388"/>
              <a:gd name="adj3" fmla="val 16667"/>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dirty="0">
                <a:solidFill>
                  <a:schemeClr val="tx1"/>
                </a:solidFill>
              </a:rPr>
              <a:t>Phase 2</a:t>
            </a:r>
          </a:p>
          <a:p>
            <a:r>
              <a:rPr lang="en-US" sz="2400" dirty="0">
                <a:solidFill>
                  <a:schemeClr val="tx1"/>
                </a:solidFill>
              </a:rPr>
              <a:t>Students have individualized schedules based on their top choices. </a:t>
            </a:r>
          </a:p>
          <a:p>
            <a:r>
              <a:rPr lang="en-US" sz="2400" dirty="0">
                <a:solidFill>
                  <a:schemeClr val="tx1"/>
                </a:solidFill>
              </a:rPr>
              <a:t>========</a:t>
            </a:r>
          </a:p>
          <a:p>
            <a:r>
              <a:rPr lang="en-US" sz="2400" dirty="0">
                <a:solidFill>
                  <a:schemeClr val="tx1"/>
                </a:solidFill>
              </a:rPr>
              <a:t>At the end of this phase, students fill out another choice sheet to select their top choices.  Students are invited to join a program, based on choices, space available and points earned.</a:t>
            </a:r>
          </a:p>
        </p:txBody>
      </p:sp>
      <p:sp>
        <p:nvSpPr>
          <p:cNvPr id="11" name="TextBox 10">
            <a:extLst>
              <a:ext uri="{FF2B5EF4-FFF2-40B4-BE49-F238E27FC236}">
                <a16:creationId xmlns:a16="http://schemas.microsoft.com/office/drawing/2014/main" id="{B8C29E68-B357-E685-1751-4E442D6C3E79}"/>
              </a:ext>
            </a:extLst>
          </p:cNvPr>
          <p:cNvSpPr txBox="1"/>
          <p:nvPr/>
        </p:nvSpPr>
        <p:spPr>
          <a:xfrm>
            <a:off x="286162" y="197534"/>
            <a:ext cx="8905002" cy="646331"/>
          </a:xfrm>
          <a:prstGeom prst="rect">
            <a:avLst/>
          </a:prstGeom>
          <a:noFill/>
        </p:spPr>
        <p:txBody>
          <a:bodyPr wrap="none" rtlCol="0">
            <a:spAutoFit/>
          </a:bodyPr>
          <a:lstStyle/>
          <a:p>
            <a:r>
              <a:rPr lang="en-US" sz="3600" dirty="0"/>
              <a:t>Freshman Vocational Exploratory Program</a:t>
            </a:r>
          </a:p>
        </p:txBody>
      </p:sp>
    </p:spTree>
    <p:extLst>
      <p:ext uri="{BB962C8B-B14F-4D97-AF65-F5344CB8AC3E}">
        <p14:creationId xmlns:p14="http://schemas.microsoft.com/office/powerpoint/2010/main" val="3471685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
          <p:cNvSpPr/>
          <p:nvPr/>
        </p:nvSpPr>
        <p:spPr>
          <a:xfrm>
            <a:off x="6933155" y="482809"/>
            <a:ext cx="4631635" cy="5579788"/>
          </a:xfrm>
          <a:prstGeom prst="wedgeRectCallout">
            <a:avLst>
              <a:gd name="adj1" fmla="val -50679"/>
              <a:gd name="adj2" fmla="val 58830"/>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400">
                <a:solidFill>
                  <a:srgbClr val="1F3864"/>
                </a:solidFill>
                <a:latin typeface="Calibri"/>
                <a:ea typeface="Calibri"/>
                <a:cs typeface="Calibri"/>
                <a:sym typeface="Calibri"/>
              </a:rPr>
              <a:t>Each day, </a:t>
            </a:r>
            <a:r>
              <a:rPr lang="en-US" sz="2400" b="0" i="0" u="none" strike="noStrike" cap="none">
                <a:solidFill>
                  <a:srgbClr val="1F3864"/>
                </a:solidFill>
                <a:latin typeface="Calibri"/>
                <a:ea typeface="Calibri"/>
                <a:cs typeface="Calibri"/>
                <a:sym typeface="Calibri"/>
              </a:rPr>
              <a:t>you will receive an email telling you </a:t>
            </a:r>
            <a:r>
              <a:rPr lang="en-US" sz="2400">
                <a:solidFill>
                  <a:srgbClr val="1F3864"/>
                </a:solidFill>
                <a:latin typeface="Calibri"/>
                <a:ea typeface="Calibri"/>
                <a:cs typeface="Calibri"/>
                <a:sym typeface="Calibri"/>
              </a:rPr>
              <a:t>what shop you are attending,</a:t>
            </a:r>
            <a:r>
              <a:rPr lang="en-US" sz="2400" b="0" i="0" u="none" strike="noStrike" cap="none">
                <a:solidFill>
                  <a:srgbClr val="1F3864"/>
                </a:solidFill>
                <a:latin typeface="Calibri"/>
                <a:ea typeface="Calibri"/>
                <a:cs typeface="Calibri"/>
                <a:sym typeface="Calibri"/>
              </a:rPr>
              <a:t> which will include a brief overview with:</a:t>
            </a:r>
            <a:endParaRPr sz="18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1F3864"/>
              </a:buClr>
              <a:buSzPts val="1800"/>
              <a:buFont typeface="Arial"/>
              <a:buChar char="•"/>
            </a:pPr>
            <a:r>
              <a:rPr lang="en-US" sz="2400" b="0" i="0" u="none" strike="noStrike" cap="none">
                <a:solidFill>
                  <a:srgbClr val="1F3864"/>
                </a:solidFill>
                <a:latin typeface="Calibri"/>
                <a:ea typeface="Calibri"/>
                <a:cs typeface="Calibri"/>
                <a:sym typeface="Calibri"/>
              </a:rPr>
              <a:t>the name and room number for your shop; and</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1F3864"/>
              </a:buClr>
              <a:buSzPts val="1800"/>
              <a:buFont typeface="Arial"/>
              <a:buChar char="•"/>
            </a:pPr>
            <a:r>
              <a:rPr lang="en-US" sz="2400" b="0" i="0" u="none" strike="noStrike" cap="none">
                <a:solidFill>
                  <a:srgbClr val="1F3864"/>
                </a:solidFill>
                <a:latin typeface="Calibri"/>
                <a:ea typeface="Calibri"/>
                <a:cs typeface="Calibri"/>
                <a:sym typeface="Calibri"/>
              </a:rPr>
              <a:t>a personalized link to the Skills Library student screens where you can see your schedule and write reflections.</a:t>
            </a:r>
            <a:endParaRPr sz="2400" b="0" i="0" u="none" strike="noStrike" cap="none">
              <a:solidFill>
                <a:srgbClr val="1F3864"/>
              </a:solidFill>
              <a:latin typeface="Calibri"/>
              <a:ea typeface="Calibri"/>
              <a:cs typeface="Calibri"/>
              <a:sym typeface="Calibri"/>
            </a:endParaRPr>
          </a:p>
        </p:txBody>
      </p:sp>
      <p:pic>
        <p:nvPicPr>
          <p:cNvPr id="116" name="Google Shape;116;p4" descr="A person sitting on a table&#10;&#10;Description automatically generated"/>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426720" y="2138947"/>
            <a:ext cx="6095999" cy="258010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3" name="Picture 2">
            <a:extLst>
              <a:ext uri="{FF2B5EF4-FFF2-40B4-BE49-F238E27FC236}">
                <a16:creationId xmlns:a16="http://schemas.microsoft.com/office/drawing/2014/main" id="{0D1DE7CF-3630-2050-7269-C5A943BA25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554" y="1003077"/>
            <a:ext cx="9916006" cy="5309047"/>
          </a:xfrm>
          <a:prstGeom prst="rect">
            <a:avLst/>
          </a:prstGeom>
        </p:spPr>
      </p:pic>
      <p:sp>
        <p:nvSpPr>
          <p:cNvPr id="121" name="Google Shape;121;p13"/>
          <p:cNvSpPr txBox="1">
            <a:spLocks noGrp="1"/>
          </p:cNvSpPr>
          <p:nvPr>
            <p:ph type="title"/>
          </p:nvPr>
        </p:nvSpPr>
        <p:spPr>
          <a:xfrm>
            <a:off x="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Exploratory Calendar</a:t>
            </a:r>
            <a:endParaRPr/>
          </a:p>
        </p:txBody>
      </p:sp>
      <p:sp>
        <p:nvSpPr>
          <p:cNvPr id="123" name="Google Shape;123;p13"/>
          <p:cNvSpPr/>
          <p:nvPr/>
        </p:nvSpPr>
        <p:spPr>
          <a:xfrm>
            <a:off x="8752114" y="3657601"/>
            <a:ext cx="3276893" cy="3017520"/>
          </a:xfrm>
          <a:prstGeom prst="wedgeRectCallout">
            <a:avLst>
              <a:gd name="adj1" fmla="val -60027"/>
              <a:gd name="adj2" fmla="val -33456"/>
            </a:avLst>
          </a:prstGeom>
          <a:solidFill>
            <a:schemeClr val="lt2"/>
          </a:solidFill>
          <a:ln w="25400"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000">
                <a:solidFill>
                  <a:schemeClr val="dk1"/>
                </a:solidFill>
              </a:rPr>
              <a:t>You will receive an email letting you know what shop you have each day, along with the Exploratory calendar showing the dates for each cycle.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8"/>
          <p:cNvSpPr txBox="1">
            <a:spLocks noGrp="1"/>
          </p:cNvSpPr>
          <p:nvPr>
            <p:ph type="title"/>
          </p:nvPr>
        </p:nvSpPr>
        <p:spPr>
          <a:xfrm>
            <a:off x="0" y="2435225"/>
            <a:ext cx="12192000" cy="1325563"/>
          </a:xfrm>
          <a:prstGeom prst="rect">
            <a:avLst/>
          </a:prstGeom>
          <a:solidFill>
            <a:srgbClr val="B3C6E7"/>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 Advice for Getting Started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38"/>
          <p:cNvSpPr txBox="1">
            <a:spLocks noGrp="1"/>
          </p:cNvSpPr>
          <p:nvPr>
            <p:ph type="title"/>
          </p:nvPr>
        </p:nvSpPr>
        <p:spPr>
          <a:xfrm>
            <a:off x="0" y="-92075"/>
            <a:ext cx="12192000" cy="1325563"/>
          </a:xfrm>
          <a:prstGeom prst="rect">
            <a:avLst/>
          </a:prstGeom>
          <a:solidFill>
            <a:srgbClr val="B3C6E7"/>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 Advice for Getting Started</a:t>
            </a:r>
            <a:endParaRPr/>
          </a:p>
        </p:txBody>
      </p:sp>
      <p:sp>
        <p:nvSpPr>
          <p:cNvPr id="134" name="Google Shape;134;p38"/>
          <p:cNvSpPr/>
          <p:nvPr/>
        </p:nvSpPr>
        <p:spPr>
          <a:xfrm>
            <a:off x="6096000" y="3127535"/>
            <a:ext cx="3797300" cy="3517900"/>
          </a:xfrm>
          <a:prstGeom prst="ellipse">
            <a:avLst/>
          </a:prstGeom>
          <a:blipFill rotWithShape="1">
            <a:blip r:embed="rId3">
              <a:alphaModFix amt="99000"/>
              <a:extLst>
                <a:ext uri="{28A0092B-C50C-407E-A947-70E740481C1C}">
                  <a14:useLocalDpi xmlns:a14="http://schemas.microsoft.com/office/drawing/2010/main" val="0"/>
                </a:ext>
              </a:extLst>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5" name="Google Shape;135;p38"/>
          <p:cNvSpPr/>
          <p:nvPr/>
        </p:nvSpPr>
        <p:spPr>
          <a:xfrm>
            <a:off x="8235769" y="1368585"/>
            <a:ext cx="3797300" cy="3517900"/>
          </a:xfrm>
          <a:prstGeom prst="ellipse">
            <a:avLst/>
          </a:prstGeom>
          <a:blipFill rotWithShape="1">
            <a:blip r:embed="rId4">
              <a:alphaModFix amt="99000"/>
              <a:extLst>
                <a:ext uri="{28A0092B-C50C-407E-A947-70E740481C1C}">
                  <a14:useLocalDpi xmlns:a14="http://schemas.microsoft.com/office/drawing/2010/main" val="0"/>
                </a:ext>
              </a:extLst>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6" name="Google Shape;136;p38"/>
          <p:cNvSpPr txBox="1"/>
          <p:nvPr/>
        </p:nvSpPr>
        <p:spPr>
          <a:xfrm>
            <a:off x="359228" y="1595778"/>
            <a:ext cx="5937000" cy="347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dirty="0">
                <a:solidFill>
                  <a:srgbClr val="000000"/>
                </a:solidFill>
                <a:highlight>
                  <a:srgbClr val="FFFF00"/>
                </a:highlight>
                <a:latin typeface="Arial"/>
                <a:ea typeface="Arial"/>
                <a:cs typeface="Arial"/>
                <a:sym typeface="Arial"/>
              </a:rPr>
              <a:t>During Exploratory:</a:t>
            </a:r>
            <a:r>
              <a:rPr lang="en-US" sz="2000" dirty="0"/>
              <a:t>  </a:t>
            </a:r>
            <a:r>
              <a:rPr lang="en-US" sz="2000" b="0" i="0" u="none" strike="noStrike" cap="none" dirty="0">
                <a:solidFill>
                  <a:srgbClr val="000000"/>
                </a:solidFill>
                <a:latin typeface="Arial"/>
                <a:ea typeface="Arial"/>
                <a:cs typeface="Arial"/>
                <a:sym typeface="Arial"/>
              </a:rPr>
              <a:t>You will earn exploratory points for the work you do during the exploratory program. Your score will </a:t>
            </a:r>
            <a:r>
              <a:rPr lang="en-US" sz="2000" dirty="0"/>
              <a:t>reflect</a:t>
            </a:r>
            <a:r>
              <a:rPr lang="en-US" sz="2000" b="0" i="0" u="none" strike="noStrike" cap="none" dirty="0">
                <a:solidFill>
                  <a:srgbClr val="000000"/>
                </a:solidFill>
                <a:latin typeface="Arial"/>
                <a:ea typeface="Arial"/>
                <a:cs typeface="Arial"/>
                <a:sym typeface="Arial"/>
              </a:rPr>
              <a:t>: </a:t>
            </a:r>
            <a:endParaRPr dirty="0"/>
          </a:p>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 your positive participation, </a:t>
            </a:r>
            <a:endParaRPr dirty="0"/>
          </a:p>
          <a:p>
            <a:pPr marL="0" marR="0" lvl="0" indent="0" algn="l"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 your hands-on and written work; and</a:t>
            </a:r>
            <a:endParaRPr dirty="0"/>
          </a:p>
          <a:p>
            <a:pPr marL="0" marR="0" lvl="0" indent="0" algn="l"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 professionalism and attention to safety.  </a:t>
            </a:r>
            <a:endParaRPr dirty="0"/>
          </a:p>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The more points you earn, the better your chances of getting a spot in one of your top-choice programs.  </a:t>
            </a:r>
            <a:endParaRPr sz="2000" b="0" i="0" u="none" strike="noStrike" cap="none" dirty="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9"/>
          <p:cNvSpPr txBox="1">
            <a:spLocks noGrp="1"/>
          </p:cNvSpPr>
          <p:nvPr>
            <p:ph type="title"/>
          </p:nvPr>
        </p:nvSpPr>
        <p:spPr>
          <a:xfrm>
            <a:off x="0" y="-92075"/>
            <a:ext cx="12192000" cy="1325563"/>
          </a:xfrm>
          <a:prstGeom prst="rect">
            <a:avLst/>
          </a:prstGeom>
          <a:solidFill>
            <a:srgbClr val="B3C6E7"/>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 Advice for Getting Started</a:t>
            </a:r>
            <a:endParaRPr/>
          </a:p>
        </p:txBody>
      </p:sp>
      <p:sp>
        <p:nvSpPr>
          <p:cNvPr id="142" name="Google Shape;142;p39"/>
          <p:cNvSpPr/>
          <p:nvPr/>
        </p:nvSpPr>
        <p:spPr>
          <a:xfrm>
            <a:off x="6563723" y="1670049"/>
            <a:ext cx="4618084" cy="4312739"/>
          </a:xfrm>
          <a:prstGeom prst="ellipse">
            <a:avLst/>
          </a:prstGeom>
          <a:blipFill rotWithShape="1">
            <a:blip r:embed="rId3">
              <a:alphaModFix amt="98000"/>
              <a:extLst>
                <a:ext uri="{28A0092B-C50C-407E-A947-70E740481C1C}">
                  <a14:useLocalDpi xmlns:a14="http://schemas.microsoft.com/office/drawing/2010/main" val="0"/>
                </a:ext>
              </a:extLst>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3" name="Google Shape;143;p39"/>
          <p:cNvSpPr txBox="1"/>
          <p:nvPr/>
        </p:nvSpPr>
        <p:spPr>
          <a:xfrm>
            <a:off x="359228" y="1595778"/>
            <a:ext cx="5937000" cy="163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000000"/>
                </a:solidFill>
                <a:highlight>
                  <a:srgbClr val="FFFF00"/>
                </a:highlight>
                <a:latin typeface="Arial"/>
                <a:ea typeface="Arial"/>
                <a:cs typeface="Arial"/>
                <a:sym typeface="Arial"/>
              </a:rPr>
              <a:t>Safety</a:t>
            </a:r>
            <a:r>
              <a:rPr lang="en-US" sz="2000" b="1">
                <a:highlight>
                  <a:srgbClr val="FFFF00"/>
                </a:highlight>
              </a:rPr>
              <a:t>:</a:t>
            </a:r>
            <a:r>
              <a:rPr lang="en-US" sz="2000"/>
              <a:t>  </a:t>
            </a:r>
            <a:r>
              <a:rPr lang="en-US" sz="2000" b="0" i="0" u="none" strike="noStrike" cap="none">
                <a:solidFill>
                  <a:srgbClr val="000000"/>
                </a:solidFill>
                <a:latin typeface="Arial"/>
                <a:ea typeface="Arial"/>
                <a:cs typeface="Arial"/>
                <a:sym typeface="Arial"/>
              </a:rPr>
              <a:t>During the program, you will be able to work with </a:t>
            </a:r>
            <a:r>
              <a:rPr lang="en-US" sz="2000"/>
              <a:t>some</a:t>
            </a:r>
            <a:r>
              <a:rPr lang="en-US" sz="2000" b="0" i="0" u="none" strike="noStrike" cap="none">
                <a:solidFill>
                  <a:srgbClr val="000000"/>
                </a:solidFill>
                <a:latin typeface="Arial"/>
                <a:ea typeface="Arial"/>
                <a:cs typeface="Arial"/>
                <a:sym typeface="Arial"/>
              </a:rPr>
              <a:t> of the tools, equipment and materials used in each shop.  Your instructor will explain all important safety guidelines that must be followed. </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40"/>
          <p:cNvSpPr txBox="1">
            <a:spLocks noGrp="1"/>
          </p:cNvSpPr>
          <p:nvPr>
            <p:ph type="title"/>
          </p:nvPr>
        </p:nvSpPr>
        <p:spPr>
          <a:xfrm>
            <a:off x="0" y="-92075"/>
            <a:ext cx="12192000" cy="1325563"/>
          </a:xfrm>
          <a:prstGeom prst="rect">
            <a:avLst/>
          </a:prstGeom>
          <a:solidFill>
            <a:srgbClr val="B3C6E7"/>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 Advice for Getting Started</a:t>
            </a:r>
            <a:endParaRPr/>
          </a:p>
        </p:txBody>
      </p:sp>
      <p:sp>
        <p:nvSpPr>
          <p:cNvPr id="149" name="Google Shape;149;p40"/>
          <p:cNvSpPr/>
          <p:nvPr/>
        </p:nvSpPr>
        <p:spPr>
          <a:xfrm>
            <a:off x="6563723" y="1670049"/>
            <a:ext cx="4618084" cy="4312739"/>
          </a:xfrm>
          <a:prstGeom prst="ellipse">
            <a:avLst/>
          </a:prstGeom>
          <a:blipFill rotWithShape="1">
            <a:blip r:embed="rId3">
              <a:alphaModFix amt="98000"/>
              <a:extLst>
                <a:ext uri="{28A0092B-C50C-407E-A947-70E740481C1C}">
                  <a14:useLocalDpi xmlns:a14="http://schemas.microsoft.com/office/drawing/2010/main" val="0"/>
                </a:ext>
              </a:extLst>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0" name="Google Shape;150;p40"/>
          <p:cNvSpPr txBox="1"/>
          <p:nvPr/>
        </p:nvSpPr>
        <p:spPr>
          <a:xfrm>
            <a:off x="372291" y="1595778"/>
            <a:ext cx="5937000" cy="4401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dirty="0">
                <a:solidFill>
                  <a:srgbClr val="000000"/>
                </a:solidFill>
                <a:highlight>
                  <a:srgbClr val="FFFF00"/>
                </a:highlight>
                <a:latin typeface="Arial"/>
                <a:ea typeface="Arial"/>
                <a:cs typeface="Arial"/>
                <a:sym typeface="Arial"/>
              </a:rPr>
              <a:t>MAKING CHOICES:</a:t>
            </a:r>
            <a:r>
              <a:rPr lang="en-US" sz="2000" dirty="0"/>
              <a:t>  All students </a:t>
            </a:r>
            <a:r>
              <a:rPr lang="en-US" sz="2000" b="0" i="0" u="none" strike="noStrike" cap="none" dirty="0">
                <a:solidFill>
                  <a:srgbClr val="000000"/>
                </a:solidFill>
                <a:latin typeface="Arial"/>
                <a:ea typeface="Arial"/>
                <a:cs typeface="Arial"/>
                <a:sym typeface="Arial"/>
              </a:rPr>
              <a:t>who graduate from CTE programs follow a wide variety of career paths, sometimes following a straight-line path to a career based on their CTE program and sometimes using those same skills in a variety of different ways. </a:t>
            </a:r>
            <a:endParaRPr dirty="0"/>
          </a:p>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During the program, you will think about your short-term and long-term interests, about what you will enjoy during the next four years, and about how you can use the skills you will learn in the future.  </a:t>
            </a:r>
            <a:endParaRPr dirty="0"/>
          </a:p>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Keep an open mind and enjoy the process of exploring!</a:t>
            </a:r>
            <a:endParaRP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785</Words>
  <Application>Microsoft Office PowerPoint</Application>
  <PresentationFormat>Widescreen</PresentationFormat>
  <Paragraphs>64</Paragraphs>
  <Slides>18</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Noto Sans Symbols</vt:lpstr>
      <vt:lpstr>Office Theme</vt:lpstr>
      <vt:lpstr>Vocational Exploratory Program</vt:lpstr>
      <vt:lpstr>Program Overview</vt:lpstr>
      <vt:lpstr>PowerPoint Presentation</vt:lpstr>
      <vt:lpstr>PowerPoint Presentation</vt:lpstr>
      <vt:lpstr>Exploratory Calendar</vt:lpstr>
      <vt:lpstr> Advice for Getting Started</vt:lpstr>
      <vt:lpstr> Advice for Getting Started</vt:lpstr>
      <vt:lpstr> Advice for Getting Started</vt:lpstr>
      <vt:lpstr> Advice for Getting Started</vt:lpstr>
      <vt:lpstr> Advice for Getting Started</vt:lpstr>
      <vt:lpstr> Advice for Getting Started</vt:lpstr>
      <vt:lpstr> Schedules, etc.</vt:lpstr>
      <vt:lpstr>PowerPoint Presentation</vt:lpstr>
      <vt:lpstr>PowerPoint Presentation</vt:lpstr>
      <vt:lpstr>PowerPoint Presentation</vt:lpstr>
      <vt:lpstr>PowerPoint Presentation</vt:lpstr>
      <vt:lpstr>PowerPoint Presentation</vt:lpstr>
      <vt:lpstr> Discussion &amp;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Jennifer Leonard</dc:creator>
  <cp:lastModifiedBy>Jennifer Leonard</cp:lastModifiedBy>
  <cp:revision>3</cp:revision>
  <dcterms:created xsi:type="dcterms:W3CDTF">2020-09-26T21:13:47Z</dcterms:created>
  <dcterms:modified xsi:type="dcterms:W3CDTF">2024-09-01T15:01:16Z</dcterms:modified>
</cp:coreProperties>
</file>